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bin" ContentType="application/vnd.openxmlformats-officedocument.oleObject"/>
  <Override PartName="/ppt/notesSlides/notesSlide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Lst>
  <p:notesMasterIdLst>
    <p:notesMasterId r:id="rId4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87" r:id="rId19"/>
    <p:sldId id="288" r:id="rId20"/>
    <p:sldId id="289" r:id="rId21"/>
    <p:sldId id="290" r:id="rId22"/>
    <p:sldId id="291" r:id="rId23"/>
    <p:sldId id="292" r:id="rId24"/>
    <p:sldId id="293" r:id="rId25"/>
    <p:sldId id="294" r:id="rId26"/>
    <p:sldId id="295"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1pPr>
    <a:lvl2pPr marL="457200" algn="ctr" rtl="0" fontAlgn="base">
      <a:spcBef>
        <a:spcPct val="0"/>
      </a:spcBef>
      <a:spcAft>
        <a:spcPct val="0"/>
      </a:spcAft>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2pPr>
    <a:lvl3pPr marL="914400" algn="ctr" rtl="0" fontAlgn="base">
      <a:spcBef>
        <a:spcPct val="0"/>
      </a:spcBef>
      <a:spcAft>
        <a:spcPct val="0"/>
      </a:spcAft>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3pPr>
    <a:lvl4pPr marL="1371600" algn="ctr" rtl="0" fontAlgn="base">
      <a:spcBef>
        <a:spcPct val="0"/>
      </a:spcBef>
      <a:spcAft>
        <a:spcPct val="0"/>
      </a:spcAft>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4pPr>
    <a:lvl5pPr marL="1828800" algn="ctr" rtl="0" fontAlgn="base">
      <a:spcBef>
        <a:spcPct val="0"/>
      </a:spcBef>
      <a:spcAft>
        <a:spcPct val="0"/>
      </a:spcAft>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5pPr>
    <a:lvl6pPr marL="2286000" algn="l" defTabSz="457200" rtl="0" eaLnBrk="1" latinLnBrk="0" hangingPunct="1">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6pPr>
    <a:lvl7pPr marL="2743200" algn="l" defTabSz="457200" rtl="0" eaLnBrk="1" latinLnBrk="0" hangingPunct="1">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7pPr>
    <a:lvl8pPr marL="3200400" algn="l" defTabSz="457200" rtl="0" eaLnBrk="1" latinLnBrk="0" hangingPunct="1">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8pPr>
    <a:lvl9pPr marL="3657600" algn="l" defTabSz="457200" rtl="0" eaLnBrk="1" latinLnBrk="0" hangingPunct="1">
      <a:defRPr sz="4200" kern="1200">
        <a:solidFill>
          <a:srgbClr val="000000"/>
        </a:solidFill>
        <a:latin typeface="Gill Sans" pitchFamily="-84" charset="0"/>
        <a:ea typeface="ヒラギノ角ゴ ProN W3" pitchFamily="-84" charset="-128"/>
        <a:cs typeface="ヒラギノ角ゴ ProN W3" pitchFamily="-84" charset="-128"/>
        <a:sym typeface="Gill Sans" pitchFamily="-8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2" d="100"/>
          <a:sy n="92" d="100"/>
        </p:scale>
        <p:origin x="-157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18"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534350358"/>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Gill Sans"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Gill Sans"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Gill Sans"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Rot="1" noChangeAspect="1" noChangeArrowheads="1"/>
          </p:cNvSpPr>
          <p:nvPr>
            <p:ph type="sldImg"/>
          </p:nvPr>
        </p:nvSpPr>
        <p:spPr>
          <a:solidFill>
            <a:srgbClr val="FFFFFF"/>
          </a:solidFill>
          <a:ln/>
        </p:spPr>
      </p:sp>
      <p:sp>
        <p:nvSpPr>
          <p:cNvPr id="10242"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Hello, and welcome to The Origins of Agile Software Development, a module in Agile Fundamentals. This module is brought to you by ThoughtWorks Studios, makers of Mingle, Cruise, and Twist.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1980</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early 1990</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a:t>
            </a:r>
            <a:endParaRPr lang="en-US" altLang="ja-JP">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Ken Schwaber was frustrated</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Tired of waiting to find out details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Tired of calling meetings for answers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Tired of projects past due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Tired of missing the mark on business value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Tired of heavy documentation</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[CLICK]  Find a way to…….</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How to communicate more effectively, sooner, quicker</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Talk to each other every day</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Find ways to deliver sooner, better results, lower costs</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[CLICK]</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Ken and colleagues – SCRUM</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Some comments about SCRUM from his web site</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In the 1980</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and early 1990</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there was this guy named Ken Schwaber. Ken was frustrated with the status quo. He was tired of having to wait to find out what was going on. He was tired of having to call – or attend –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formal</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meetings to share information. He was tired of waiting for the waterfall to reach his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level</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Ken thought about this a lot.  After all, this was important stuff. The idea that co-workers could communicate more effectively, sooner, quicker, and easier just seemed to make sense. Ken started to wonder why no one was finding a way to do this. Why not talk to each other every day?  In fact, why not find multiple ways for project and product teams to deliver sooner with better results and lower costs?</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Italic" pitchFamily="-84" charset="0"/>
                <a:ea typeface="Arial Italic" pitchFamily="-84" charset="0"/>
                <a:cs typeface="Arial Italic" pitchFamily="-84" charset="0"/>
                <a:sym typeface="Arial Italic" pitchFamily="-84" charset="0"/>
              </a:rPr>
              <a:t>[Reference: http://www.controlchaos.com/about/?SID=8ef7eb5b2a069a2710abef27d02c851f&amp;SID=7da824062baf60b8e78ec5f99836f092 ]</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Ken, working with some colleagues, came up with an approach that he called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Scrum</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Here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some information about Scrum from Ken Schwaber</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web site:</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Incremental, iterative process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Developing any product </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Or Managing any work</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Produces potentially shippable set of functionality at the end of each period</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 through each bullet</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1</a:t>
            </a:r>
            <a:r>
              <a:rPr lang="en-US" sz="900" baseline="29000" smtClean="0">
                <a:solidFill>
                  <a:srgbClr val="000000"/>
                </a:solidFill>
                <a:latin typeface="Arial" charset="0"/>
                <a:cs typeface="Arial" charset="0"/>
                <a:sym typeface="Arial" charset="0"/>
              </a:rPr>
              <a:t>st</a:t>
            </a:r>
            <a:r>
              <a:rPr lang="en-US" sz="900" smtClean="0">
                <a:solidFill>
                  <a:srgbClr val="000000"/>
                </a:solidFill>
                <a:latin typeface="Arial" charset="0"/>
                <a:cs typeface="Arial" charset="0"/>
                <a:sym typeface="Arial" charset="0"/>
              </a:rPr>
              <a:t> referred to in "The New Product Development Game", published in Harvard Business Review in 1986,</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First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900" smtClean="0">
                <a:solidFill>
                  <a:srgbClr val="000000"/>
                </a:solidFill>
                <a:latin typeface="Arial" charset="0"/>
                <a:cs typeface="Arial" charset="0"/>
                <a:sym typeface="Arial" charset="0"/>
              </a:rPr>
              <a:t>Based on collaboration with DuPont Advanced Research Facility</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is an iterative, incremental process for developing any product or managing any work. It produces a potentially shippable set of functionality at the end of every iteration. It's attributes are: </a:t>
            </a: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Lucida Grande" charset="0"/>
                <a:sym typeface="Arial" charset="0"/>
              </a:rPr>
              <a:t>	[CLICK] Scrum is an agile process to manage and control development work. </a:t>
            </a:r>
          </a:p>
          <a:p>
            <a:pPr eaLnBrk="1" hangingPunct="1">
              <a:lnSpc>
                <a:spcPct val="80000"/>
              </a:lnSpc>
              <a:defRPr/>
            </a:pPr>
            <a:r>
              <a:rPr lang="en-US" sz="900" smtClean="0">
                <a:solidFill>
                  <a:srgbClr val="000000"/>
                </a:solidFill>
                <a:latin typeface="Arial" charset="0"/>
                <a:cs typeface="Lucida Grande" charset="0"/>
                <a:sym typeface="Arial" charset="0"/>
              </a:rPr>
              <a:t>	[CLICK] Scrum is a wrapper for existing engineering practices.</a:t>
            </a:r>
          </a:p>
          <a:p>
            <a:pPr eaLnBrk="1" hangingPunct="1">
              <a:lnSpc>
                <a:spcPct val="80000"/>
              </a:lnSpc>
              <a:defRPr/>
            </a:pPr>
            <a:r>
              <a:rPr lang="en-US" sz="900" smtClean="0">
                <a:solidFill>
                  <a:srgbClr val="000000"/>
                </a:solidFill>
                <a:latin typeface="Arial" charset="0"/>
                <a:cs typeface="Lucida Grande" charset="0"/>
                <a:sym typeface="Arial" charset="0"/>
              </a:rPr>
              <a:t>	[CLICK] Scrum is a team-based approach to iteratively, incrementally develop systems and products when requirements are rapidly changing </a:t>
            </a:r>
          </a:p>
          <a:p>
            <a:pPr eaLnBrk="1" hangingPunct="1">
              <a:lnSpc>
                <a:spcPct val="80000"/>
              </a:lnSpc>
              <a:defRPr/>
            </a:pPr>
            <a:r>
              <a:rPr lang="en-US" sz="900" smtClean="0">
                <a:solidFill>
                  <a:srgbClr val="000000"/>
                </a:solidFill>
                <a:latin typeface="Arial" charset="0"/>
                <a:cs typeface="Lucida Grande" charset="0"/>
                <a:sym typeface="Arial" charset="0"/>
              </a:rPr>
              <a:t>	[CLICK] Scrum is a process that controls the chaos of conflicting interests and needs.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improve communications and maximize co-operation.</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detect and cause the removal of anything that gets in the way of developing and delivering products.</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to maximize productivity.</a:t>
            </a:r>
          </a:p>
          <a:p>
            <a:pPr eaLnBrk="1" hangingPunct="1">
              <a:lnSpc>
                <a:spcPct val="80000"/>
              </a:lnSpc>
              <a:defRPr/>
            </a:pPr>
            <a:r>
              <a:rPr lang="en-US" sz="900" smtClean="0">
                <a:solidFill>
                  <a:srgbClr val="000000"/>
                </a:solidFill>
                <a:latin typeface="Arial" charset="0"/>
                <a:cs typeface="Lucida Grande" charset="0"/>
                <a:sym typeface="Arial" charset="0"/>
              </a:rPr>
              <a:t>	[CLICK] Scrum is scalable from single projects to entire organizations. Scrum has controlled and organized development and implementation for multiple interrelated products and projects with over a thousand developers and implementers. </a:t>
            </a:r>
          </a:p>
          <a:p>
            <a:pPr eaLnBrk="1" hangingPunct="1">
              <a:lnSpc>
                <a:spcPct val="80000"/>
              </a:lnSpc>
              <a:defRPr/>
            </a:pPr>
            <a:r>
              <a:rPr lang="en-US" sz="900" smtClean="0">
                <a:solidFill>
                  <a:srgbClr val="000000"/>
                </a:solidFill>
                <a:latin typeface="Arial" charset="0"/>
                <a:cs typeface="Lucida Grande" charset="0"/>
                <a:sym typeface="Arial" charset="0"/>
              </a:rPr>
              <a:t>	[CLICK] Scrum is a way for everyone to feel good about their job, their contributions, and that they have done the very best they possibly could.</a:t>
            </a: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Based on their ideas and research in process theory performed in collaboration with DuPont Advanced Research Facility, Scrum was first formulated and presented to the Object Management Group in 1995.</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The Scrum process is fully described in a book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CLICK</a:t>
            </a:r>
            <a:endParaRPr lang="en-US" sz="900" smtClean="0">
              <a:solidFill>
                <a:srgbClr val="000000"/>
              </a:solidFill>
              <a:latin typeface="Arial" charset="0"/>
              <a:cs typeface="Lucida Grande" charset="0"/>
              <a:sym typeface="Arial" charset="0"/>
            </a:endParaRPr>
          </a:p>
          <a:p>
            <a:pPr eaLnBrk="1" hangingPunct="1">
              <a:lnSpc>
                <a:spcPct val="80000"/>
              </a:lnSpc>
              <a:defRPr/>
            </a:pPr>
            <a:endParaRPr lang="en-US" sz="900" smtClean="0">
              <a:solidFill>
                <a:srgbClr val="000000"/>
              </a:solidFill>
              <a:latin typeface="Arial" charset="0"/>
              <a:cs typeface="Lucida Grande" charset="0"/>
              <a:sym typeface="Arial" charset="0"/>
            </a:endParaRPr>
          </a:p>
          <a:p>
            <a:pPr eaLnBrk="1" hangingPunct="1">
              <a:lnSpc>
                <a:spcPct val="80000"/>
              </a:lnSpc>
              <a:defRPr/>
            </a:pPr>
            <a:r>
              <a:rPr lang="en-US" sz="900" smtClean="0">
                <a:solidFill>
                  <a:srgbClr val="000000"/>
                </a:solidFill>
                <a:latin typeface="Arial" charset="0"/>
                <a:cs typeface="Arial" charset="0"/>
                <a:sym typeface="Arial" charset="0"/>
              </a:rPr>
              <a:t>from Ken Schwaber and Mike Beedle, titled </a:t>
            </a:r>
            <a:r>
              <a:rPr lang="en-US" sz="900" smtClean="0">
                <a:solidFill>
                  <a:srgbClr val="000000"/>
                </a:solidFill>
                <a:latin typeface="Arial Italic" charset="0"/>
                <a:cs typeface="Arial Italic" charset="0"/>
                <a:sym typeface="Arial Italic" charset="0"/>
              </a:rPr>
              <a:t>Agile Software Development with Scrum</a:t>
            </a:r>
            <a:r>
              <a:rPr lang="en-US" sz="900" smtClean="0">
                <a:solidFill>
                  <a:srgbClr val="000000"/>
                </a:solidFill>
                <a:latin typeface="Arial" charset="0"/>
                <a:cs typeface="Arial" charset="0"/>
                <a:sym typeface="Arial"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In the beginning</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Offices, cubicles, isolation</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Strict hierarchy of roles – architects, designers, users, programmers, testers, PMs, BA, Build masters, tech writers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Rare to see crossover of specialties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Projects done in phases/stages.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One phase could not begin until the other was completed</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[CLICK]</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In the beginning, there were offices and cubicles and isolation and darkness. Those who created program code lived within a strict hierarchy, and were known as Architects, Designers, Users, Programmers, Testers, Project Managers, Build Masters, and Technical Writers. It was the rare individual who could cross over from one area of specialty to another.  Growing into a more senior role, having more responsibility, required lengthy periods of apprenticeship and hardship. This was a system known as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Waterfall</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Projects were done in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phases</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or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stages</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and no phase could begin until the preceding phase was done.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Imagine that you were a tester, back in those days. You</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d spend weeks or months reading the specs, planning, organizing your thoughts, all in the service of being able to start your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real</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work when the architects, designers, and programmers were done with their jobs. You didn</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 really talk to the others all that much, because they had their heads down, busily doing their jobs in their phases.  Interruptions were not welcome.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In order to accomplish anything requiring more than one person, a meeting would be called. People arrived late and unprepared.  Resenting meetings, some people paid little attention and hurried to escape.  Fortunately, back in those days, there were no notebook computers or iPhones, so those forced to attend meetings had nothing to distract them.  Meetings tended to be focused around passivity – a presenter presented, and everyone else tried to stay awake.  The ideas of participation and collaboration tended to be marginalized.</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Imagine the times: massive computer terminals, hardwired to mainframes and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super-microcomputers</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running proprietary operating systems or UNIX. No PCs or Macs, no notebooks, no monitors and ergonomic keyboards, no mice. And no Internet! Truly the Dark Ages.</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From the second slide: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Analysts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Spent weeks or months creating detailed specifications for an entire system</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Developers </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Individually estimated portions of the application</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PMs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Planning to the nth detail</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From the third slide:</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Testers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Spent weeks or months reading specs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Planning, organizing your thoughts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So you could start when the architects, designers, developers were done</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Heads down development</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No talking to others regularly</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Interruptions not welcome</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[CLICK]</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Imagine that you were a tester, back in those days. You</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d spend weeks or months reading the specs, planning, organizing your thoughts, all in the service of being able to start your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real</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work when the architects, designers, and programmers were done with their jobs. You didn</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 really talk to the others all that much, because they had their heads down, busily doing their jobs in their phases.  Interruptions were not welcome.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From fourth slide: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Meetings required to resolve issues, answer questions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People arrive late</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Not focused</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No iphones or laptops to distract back then</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Passive meetings – presenter, listeners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Little collaboration, participation</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Exaggerating to make a point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solidFill>
            <a:srgbClr val="FFFFFF"/>
          </a:solidFill>
          <a:ln/>
        </p:spPr>
      </p:sp>
      <p:sp>
        <p:nvSpPr>
          <p:cNvPr id="35842"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About the same time </a:t>
            </a:r>
            <a:r>
              <a:rPr lang="en-US">
                <a:solidFill>
                  <a:srgbClr val="000000"/>
                </a:solidFill>
                <a:latin typeface="Arial Bold" pitchFamily="-84" charset="0"/>
                <a:ea typeface="Arial Bold" pitchFamily="-84" charset="0"/>
                <a:cs typeface="Arial Bold" pitchFamily="-84" charset="0"/>
                <a:sym typeface="Arial Bold" pitchFamily="-84" charset="0"/>
              </a:rPr>
              <a:t>Kent Beck </a:t>
            </a:r>
            <a:r>
              <a:rPr lang="en-US">
                <a:solidFill>
                  <a:srgbClr val="000000"/>
                </a:solidFill>
                <a:latin typeface="Arial" pitchFamily="-84" charset="0"/>
                <a:ea typeface="Arial" pitchFamily="-84" charset="0"/>
                <a:cs typeface="Arial" pitchFamily="-84" charset="0"/>
                <a:sym typeface="Arial" pitchFamily="-84" charset="0"/>
              </a:rPr>
              <a:t>was also thinking about </a:t>
            </a:r>
            <a:r>
              <a:rPr lang="en-US">
                <a:solidFill>
                  <a:srgbClr val="000000"/>
                </a:solidFill>
                <a:latin typeface="Arial Bold" pitchFamily="-84" charset="0"/>
                <a:ea typeface="Arial Bold" pitchFamily="-84" charset="0"/>
                <a:cs typeface="Arial Bold" pitchFamily="-84" charset="0"/>
                <a:sym typeface="Arial Bold" pitchFamily="-84" charset="0"/>
              </a:rPr>
              <a:t>failed</a:t>
            </a:r>
            <a:r>
              <a:rPr lang="en-US">
                <a:solidFill>
                  <a:srgbClr val="000000"/>
                </a:solidFill>
                <a:latin typeface="Arial" pitchFamily="-84" charset="0"/>
                <a:ea typeface="Arial" pitchFamily="-84" charset="0"/>
                <a:cs typeface="Arial" pitchFamily="-84" charset="0"/>
                <a:sym typeface="Arial" pitchFamily="-84" charset="0"/>
              </a:rPr>
              <a:t> software projects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Convinced there were more effective ways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Believed that working in isolation was not ideal</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1999 Kent wrote Extreme Programming Explained</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Known as XP</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Created by Kent and Ron Jeffries during C3 project – Comprehensive Compensation System</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Kent became the project leader in March 1996</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Refined the practices on that project</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Led to the book</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C3 cancelled in 2000 due to acquisition</a:t>
            </a:r>
            <a:endParaRPr lang="en-US">
              <a:solidFill>
                <a:srgbClr val="000000"/>
              </a:solidFill>
              <a:latin typeface="Arial" pitchFamily="-84" charset="0"/>
              <a:sym typeface="Arial" pitchFamily="-84" charset="0"/>
            </a:endParaRPr>
          </a:p>
          <a:p>
            <a:pPr eaLnBrk="1" hangingPunct="1">
              <a:buClr>
                <a:srgbClr val="000000"/>
              </a:buClr>
              <a:buFontTx/>
              <a:buChar char="•"/>
            </a:pP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somewhat the same time, in the mid- to late-1990</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 fellow named Kent Beck was also thinking about how software projects work. Kent was convinced that there were more effective ways for software developers and testers to do their jobs. He thought that working in isolation, with minimal interaction, was not the ideal. Rather, he conceived of different ways of working (which we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ll talk about more later) that he believed would produce better software with fewer defects.</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solidFill>
            <a:srgbClr val="FFFFFF"/>
          </a:solidFill>
          <a:ln/>
        </p:spPr>
      </p:sp>
      <p:sp>
        <p:nvSpPr>
          <p:cNvPr id="37890" name="Rectangle 2"/>
          <p:cNvSpPr>
            <a:spLocks noGrp="1" noChangeArrowheads="1"/>
          </p:cNvSpPr>
          <p:nvPr>
            <p:ph type="body" idx="1"/>
          </p:nvPr>
        </p:nvSpPr>
        <p:spPr>
          <a:ln/>
        </p:spPr>
        <p:txBody>
          <a:bodyPr/>
          <a:lstStyle/>
          <a:p>
            <a:pPr eaLnBrk="1" hangingPunct="1">
              <a:lnSpc>
                <a:spcPct val="90000"/>
              </a:lnSpc>
              <a:defRPr/>
            </a:pPr>
            <a:r>
              <a:rPr lang="en-US" smtClean="0">
                <a:solidFill>
                  <a:srgbClr val="000000"/>
                </a:solidFill>
                <a:latin typeface="Trebuchet MS" charset="0"/>
                <a:cs typeface="Trebuchet MS" charset="0"/>
                <a:sym typeface="Trebuchet MS" charset="0"/>
              </a:rPr>
              <a:t>Finally, in 1999, Kent wrote and published his ideas under the name </a:t>
            </a:r>
            <a:r>
              <a:rPr lang="ja-JP" altLang="en-US" smtClean="0">
                <a:solidFill>
                  <a:srgbClr val="000000"/>
                </a:solidFill>
                <a:latin typeface="Arial"/>
                <a:cs typeface="Arial" charset="0"/>
                <a:sym typeface="Arial" charset="0"/>
              </a:rPr>
              <a:t>“</a:t>
            </a:r>
            <a:r>
              <a:rPr lang="en-US" smtClean="0">
                <a:solidFill>
                  <a:srgbClr val="000000"/>
                </a:solidFill>
                <a:latin typeface="Trebuchet MS" charset="0"/>
                <a:cs typeface="Trebuchet MS" charset="0"/>
                <a:sym typeface="Trebuchet MS" charset="0"/>
              </a:rPr>
              <a:t>Extreme Programming.</a:t>
            </a:r>
            <a:r>
              <a:rPr lang="ja-JP" altLang="en-US" smtClean="0">
                <a:solidFill>
                  <a:srgbClr val="000000"/>
                </a:solidFill>
                <a:latin typeface="Arial"/>
                <a:cs typeface="Arial" charset="0"/>
                <a:sym typeface="Arial" charset="0"/>
              </a:rPr>
              <a:t>”</a:t>
            </a:r>
            <a:r>
              <a:rPr lang="en-US" smtClean="0">
                <a:solidFill>
                  <a:srgbClr val="000000"/>
                </a:solidFill>
                <a:latin typeface="Trebuchet MS" charset="0"/>
                <a:cs typeface="Trebuchet MS" charset="0"/>
                <a:sym typeface="Trebuchet MS" charset="0"/>
              </a:rPr>
              <a:t> Extreme Programming has come to be known as </a:t>
            </a:r>
            <a:r>
              <a:rPr lang="ja-JP" altLang="en-US" smtClean="0">
                <a:solidFill>
                  <a:srgbClr val="000000"/>
                </a:solidFill>
                <a:latin typeface="Arial"/>
                <a:cs typeface="Arial" charset="0"/>
                <a:sym typeface="Arial" charset="0"/>
              </a:rPr>
              <a:t>“</a:t>
            </a:r>
            <a:r>
              <a:rPr lang="en-US" smtClean="0">
                <a:solidFill>
                  <a:srgbClr val="000000"/>
                </a:solidFill>
                <a:latin typeface="Trebuchet MS" charset="0"/>
                <a:cs typeface="Trebuchet MS" charset="0"/>
                <a:sym typeface="Trebuchet MS" charset="0"/>
              </a:rPr>
              <a:t>XP.</a:t>
            </a:r>
            <a:r>
              <a:rPr lang="ja-JP" altLang="en-US" smtClean="0">
                <a:solidFill>
                  <a:srgbClr val="000000"/>
                </a:solidFill>
                <a:latin typeface="Arial"/>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lnSpc>
                <a:spcPct val="90000"/>
              </a:lnSpc>
              <a:defRPr/>
            </a:pPr>
            <a:endParaRPr lang="en-US" i="1" smtClean="0">
              <a:solidFill>
                <a:srgbClr val="000000"/>
              </a:solidFill>
              <a:latin typeface="Trebuchet MS" charset="0"/>
              <a:cs typeface="Lucida Grande" charset="0"/>
              <a:sym typeface="Trebuchet MS" charset="0"/>
            </a:endParaRPr>
          </a:p>
          <a:p>
            <a:pPr eaLnBrk="1" hangingPunct="1">
              <a:lnSpc>
                <a:spcPct val="90000"/>
              </a:lnSpc>
              <a:defRPr/>
            </a:pPr>
            <a:r>
              <a:rPr lang="en-US" i="1" smtClean="0">
                <a:solidFill>
                  <a:srgbClr val="000000"/>
                </a:solidFill>
                <a:latin typeface="Trebuchet MS" charset="0"/>
                <a:cs typeface="Trebuchet MS" charset="0"/>
                <a:sym typeface="Trebuchet MS" charset="0"/>
              </a:rPr>
              <a:t>[Reference: http://en.wikipedia.org/wiki/Extreme_Programming]</a:t>
            </a:r>
            <a:endParaRPr lang="en-US" smtClean="0">
              <a:solidFill>
                <a:srgbClr val="000000"/>
              </a:solidFill>
              <a:latin typeface="Arial" charset="0"/>
              <a:cs typeface="Lucida Grande" charset="0"/>
              <a:sym typeface="Arial" charset="0"/>
            </a:endParaRPr>
          </a:p>
          <a:p>
            <a:pPr eaLnBrk="1" hangingPunct="1">
              <a:lnSpc>
                <a:spcPct val="90000"/>
              </a:lnSpc>
              <a:defRPr/>
            </a:pPr>
            <a:r>
              <a:rPr lang="en-US" i="1" smtClean="0">
                <a:solidFill>
                  <a:srgbClr val="000000"/>
                </a:solidFill>
                <a:latin typeface="Trebuchet MS" charset="0"/>
                <a:cs typeface="Trebuchet MS" charset="0"/>
                <a:sym typeface="Trebuchet MS" charset="0"/>
              </a:rPr>
              <a:t>[Reference: http://www.threeriversinstitute.org/Kent%20Beck.htm]</a:t>
            </a:r>
            <a:endParaRPr lang="en-US" smtClean="0">
              <a:solidFill>
                <a:srgbClr val="000000"/>
              </a:solidFill>
              <a:latin typeface="Arial" charset="0"/>
              <a:cs typeface="Lucida Grande" charset="0"/>
              <a:sym typeface="Arial" charset="0"/>
            </a:endParaRPr>
          </a:p>
          <a:p>
            <a:pPr eaLnBrk="1" hangingPunct="1">
              <a:lnSpc>
                <a:spcPct val="90000"/>
              </a:lnSpc>
              <a:defRPr/>
            </a:pPr>
            <a:r>
              <a:rPr lang="en-US" i="1" smtClean="0">
                <a:solidFill>
                  <a:srgbClr val="000000"/>
                </a:solidFill>
                <a:latin typeface="Trebuchet MS" charset="0"/>
                <a:cs typeface="Trebuchet MS" charset="0"/>
                <a:sym typeface="Trebuchet MS" charset="0"/>
              </a:rPr>
              <a:t>[Reference: http://www.threeriversinstitute.org/]</a:t>
            </a:r>
            <a:endParaRPr lang="en-US" smtClean="0">
              <a:solidFill>
                <a:srgbClr val="000000"/>
              </a:solidFill>
              <a:latin typeface="Arial" charset="0"/>
              <a:cs typeface="Lucida Grande" charset="0"/>
              <a:sym typeface="Arial" charset="0"/>
            </a:endParaRPr>
          </a:p>
          <a:p>
            <a:pPr eaLnBrk="1" hangingPunct="1">
              <a:lnSpc>
                <a:spcPct val="90000"/>
              </a:lnSpc>
              <a:defRPr/>
            </a:pPr>
            <a:endParaRPr lang="en-US" smtClean="0">
              <a:solidFill>
                <a:srgbClr val="000000"/>
              </a:solidFill>
              <a:latin typeface="Trebuchet MS" charset="0"/>
              <a:cs typeface="Lucida Grande" charset="0"/>
              <a:sym typeface="Trebuchet MS" charset="0"/>
            </a:endParaRPr>
          </a:p>
          <a:p>
            <a:pPr eaLnBrk="1" hangingPunct="1">
              <a:lnSpc>
                <a:spcPct val="90000"/>
              </a:lnSpc>
              <a:defRPr/>
            </a:pPr>
            <a:r>
              <a:rPr lang="en-US" smtClean="0">
                <a:solidFill>
                  <a:srgbClr val="000000"/>
                </a:solidFill>
                <a:latin typeface="Trebuchet MS" charset="0"/>
                <a:cs typeface="Trebuchet MS" charset="0"/>
                <a:sym typeface="Trebuchet MS" charset="0"/>
              </a:rPr>
              <a:t>Going back to its genesis, Extreme Programming was created by Kent Beck during his work on the Chrysler Comprehensive Compensation System (C3) payroll project. Kent became the C3 project leader in March 1996 and began to refine the development method used in the project, which led to his book. Chrysler cancelled the C3 project in February 2000, after the company was acquired by Daimler-Benz.</a:t>
            </a:r>
            <a:endParaRPr lang="en-US" smtClean="0">
              <a:solidFill>
                <a:srgbClr val="000000"/>
              </a:solidFill>
              <a:latin typeface="Arial" charset="0"/>
              <a:cs typeface="Lucida Grande" charset="0"/>
              <a:sym typeface="Arial" charset="0"/>
            </a:endParaRPr>
          </a:p>
          <a:p>
            <a:pPr eaLnBrk="1" hangingPunct="1">
              <a:lnSpc>
                <a:spcPct val="90000"/>
              </a:lnSpc>
              <a:defRPr/>
            </a:pPr>
            <a:endParaRPr lang="en-US" smtClean="0">
              <a:solidFill>
                <a:srgbClr val="000000"/>
              </a:solidFill>
              <a:latin typeface="Trebuchet MS" charset="0"/>
              <a:cs typeface="Lucida Grande" charset="0"/>
              <a:sym typeface="Trebuchet MS" charset="0"/>
            </a:endParaRPr>
          </a:p>
          <a:p>
            <a:pPr eaLnBrk="1" hangingPunct="1">
              <a:lnSpc>
                <a:spcPct val="90000"/>
              </a:lnSpc>
              <a:defRPr/>
            </a:pPr>
            <a:r>
              <a:rPr lang="en-US" smtClean="0">
                <a:solidFill>
                  <a:srgbClr val="000000"/>
                </a:solidFill>
                <a:latin typeface="Trebuchet MS" charset="0"/>
                <a:cs typeface="Trebuchet MS" charset="0"/>
                <a:sym typeface="Trebuchet MS" charset="0"/>
              </a:rPr>
              <a:t>Although Extreme Programming itself is relatively new, many of its practices have been around for some time; the methodology, after all, takes "best practices" to extreme levels. For example, the "practice of test-first development, planning and writing tests before each micro-increment" was used as early as NASA's Project Mercury, in the early 1960s (Larman 2003). Refactoring, modularity, bottom-up and incremental design were described by Leo Brodie in his book published in 1984.</a:t>
            </a:r>
            <a:endParaRPr lang="en-US" smtClean="0">
              <a:solidFill>
                <a:srgbClr val="000000"/>
              </a:solidFill>
              <a:latin typeface="Arial" charset="0"/>
              <a:cs typeface="Lucida Grande" charset="0"/>
              <a:sym typeface="Arial" charset="0"/>
            </a:endParaRPr>
          </a:p>
          <a:p>
            <a:pPr eaLnBrk="1" hangingPunct="1">
              <a:lnSpc>
                <a:spcPct val="90000"/>
              </a:lnSpc>
              <a:defRPr/>
            </a:pPr>
            <a:endParaRPr lang="en-US" smtClean="0">
              <a:solidFill>
                <a:srgbClr val="000000"/>
              </a:solidFill>
              <a:latin typeface="Trebuchet MS" charset="0"/>
              <a:cs typeface="Lucida Grande" charset="0"/>
              <a:sym typeface="Trebuchet MS" charset="0"/>
            </a:endParaRPr>
          </a:p>
          <a:p>
            <a:pPr eaLnBrk="1" hangingPunct="1">
              <a:lnSpc>
                <a:spcPct val="90000"/>
              </a:lnSpc>
              <a:defRPr/>
            </a:pPr>
            <a:r>
              <a:rPr lang="en-US" smtClean="0">
                <a:solidFill>
                  <a:srgbClr val="000000"/>
                </a:solidFill>
                <a:latin typeface="Trebuchet MS" charset="0"/>
                <a:cs typeface="Trebuchet MS" charset="0"/>
                <a:sym typeface="Trebuchet MS" charset="0"/>
              </a:rPr>
              <a:t>Ken and Kent, among others, came to realize that a shift in the principles, practices, and methodologies were needed in the ways by which software projects were run and by which developers did their work. They had explored and experimented, and it all began to come together.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solidFill>
            <a:srgbClr val="FFFFFF"/>
          </a:solidFill>
          <a:ln/>
        </p:spPr>
      </p:sp>
      <p:sp>
        <p:nvSpPr>
          <p:cNvPr id="39938" name="Rectangle 2"/>
          <p:cNvSpPr>
            <a:spLocks noGrp="1" noChangeArrowheads="1"/>
          </p:cNvSpPr>
          <p:nvPr>
            <p:ph type="body" idx="1"/>
          </p:nvPr>
        </p:nvSpPr>
        <p:spPr>
          <a:ln/>
        </p:spPr>
        <p:txBody>
          <a:bodyPr/>
          <a:lstStyle/>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Feb 2001</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The Lodge at Snowbird resort, mountains of Utah</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Talk, ski, relax, find common ground</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Emerged the Agile – Software Development – Manifesto.</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[CLICK]</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The result of the thinking and activities of folks like Ken Schwaber, Kent Beck, Ward Cunningham, Martin Fowler, Alistair Cockburn, and others was a document called A Manifesto for Agile Software Development.</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 group of these folks – the thinkers and doers and experimenters – got together on February 11-13, 2001, at The Lodge at Snowbird ski resort in the Wasatch mountains of Utah,  to talk, ski, relax, and try to find common ground - and of course, to eat. What emerged was the Agile -Software Development- Manifesto. Representatives from Extreme Programming, SCRUM, DSDM, Adaptive Software Development, Crystal, Feature-Driven Development, Pragmatic Programming, and others sympathetic to the need for an alternative to documentation driven, heavyweight software development processes convened.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a:solidFill>
            <a:srgbClr val="FFFFFF"/>
          </a:solidFill>
          <a:ln/>
        </p:spPr>
      </p:sp>
      <p:sp>
        <p:nvSpPr>
          <p:cNvPr id="41986" name="Rectangle 2"/>
          <p:cNvSpPr>
            <a:spLocks noGrp="1" noChangeArrowheads="1"/>
          </p:cNvSpPr>
          <p:nvPr>
            <p:ph type="body" idx="1"/>
          </p:nvPr>
        </p:nvSpPr>
        <p:spPr>
          <a:ln/>
        </p:spPr>
        <p:txBody>
          <a:bodyPr/>
          <a:lstStyle/>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Now for a little bit of fun. You each have a worksheet that contains the key concepts that make up the Manifesto.  There</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a template on those worksheets, showing how the ideas go together. Let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take a few minutes to see if we can figure out what the signers of the Manifesto had in mind.</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Bold Italic" charset="0"/>
                <a:cs typeface="Arial Bold Italic" charset="0"/>
                <a:sym typeface="Arial Bold Italic" charset="0"/>
              </a:rPr>
              <a:t>Building the Agile Manifesto</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Italic" charset="0"/>
                <a:cs typeface="Arial Italic" charset="0"/>
                <a:sym typeface="Arial Italic" charset="0"/>
              </a:rPr>
              <a:t>Don't just simply present the agile manifesto. The students will learn more if they have an opportunity to build it. Ensure that your flip chart has the four empty slots for all the statements as well.</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Italic" charset="0"/>
              <a:cs typeface="Lucida Grande" charset="0"/>
              <a:sym typeface="Arial Italic" charset="0"/>
            </a:endParaRPr>
          </a:p>
          <a:p>
            <a:pPr eaLnBrk="1" hangingPunct="1">
              <a:defRPr/>
            </a:pPr>
            <a:r>
              <a:rPr lang="en-US" smtClean="0">
                <a:solidFill>
                  <a:srgbClr val="000000"/>
                </a:solidFill>
                <a:latin typeface="Arial Italic" charset="0"/>
                <a:cs typeface="Arial Italic" charset="0"/>
                <a:sym typeface="Arial Italic" charset="0"/>
              </a:rPr>
              <a:t>Hand out copies of the empty Agile Manifesto (see Student's Handout). Feel free to ask students to work together in pairs or individually. Explain the manifesto is used as a guide for values and that everything on the list is important and we're trying to understand what factors might influence the decisions we make. </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Italic" charset="0"/>
              <a:cs typeface="Lucida Grande" charset="0"/>
              <a:sym typeface="Arial Italic" charset="0"/>
            </a:endParaRPr>
          </a:p>
          <a:p>
            <a:pPr eaLnBrk="1" hangingPunct="1">
              <a:defRPr/>
            </a:pPr>
            <a:r>
              <a:rPr lang="en-US" smtClean="0">
                <a:solidFill>
                  <a:srgbClr val="000000"/>
                </a:solidFill>
                <a:latin typeface="Arial Italic" charset="0"/>
                <a:cs typeface="Arial Italic" charset="0"/>
                <a:sym typeface="Arial Italic" charset="0"/>
              </a:rPr>
              <a:t>Give them five minutes to fill out their form. Build up the manifesto based on everyone's input and discuss why one item appears on one side, and why they are trade offs.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solidFill>
            <a:srgbClr val="FFFFFF"/>
          </a:solidFill>
          <a:ln/>
        </p:spPr>
      </p:sp>
      <p:sp>
        <p:nvSpPr>
          <p:cNvPr id="44034"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What do these ideas mean to us?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Something </a:t>
            </a:r>
            <a:r>
              <a:rPr lang="en-US">
                <a:solidFill>
                  <a:srgbClr val="000000"/>
                </a:solidFill>
                <a:latin typeface="Arial Bold" pitchFamily="-84" charset="0"/>
                <a:ea typeface="Arial Bold" pitchFamily="-84" charset="0"/>
                <a:cs typeface="Arial Bold" pitchFamily="-84" charset="0"/>
                <a:sym typeface="Arial Bold" pitchFamily="-84" charset="0"/>
              </a:rPr>
              <a:t>over</a:t>
            </a:r>
            <a:r>
              <a:rPr lang="en-US">
                <a:solidFill>
                  <a:srgbClr val="000000"/>
                </a:solidFill>
                <a:latin typeface="Arial" pitchFamily="-84" charset="0"/>
                <a:ea typeface="Arial" pitchFamily="-84" charset="0"/>
                <a:cs typeface="Arial" pitchFamily="-84" charset="0"/>
                <a:sym typeface="Arial" pitchFamily="-84" charset="0"/>
              </a:rPr>
              <a:t> something else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Bold" pitchFamily="-84" charset="0"/>
                <a:ea typeface="Arial Bold" pitchFamily="-84" charset="0"/>
                <a:cs typeface="Arial Bold" pitchFamily="-84" charset="0"/>
                <a:sym typeface="Arial Bold" pitchFamily="-84" charset="0"/>
              </a:rPr>
              <a:t>Not </a:t>
            </a:r>
            <a:r>
              <a:rPr lang="en-US">
                <a:solidFill>
                  <a:srgbClr val="000000"/>
                </a:solidFill>
                <a:latin typeface="Arial" pitchFamily="-84" charset="0"/>
                <a:ea typeface="Arial" pitchFamily="-84" charset="0"/>
                <a:cs typeface="Arial" pitchFamily="-84" charset="0"/>
                <a:sym typeface="Arial" pitchFamily="-84" charset="0"/>
              </a:rPr>
              <a:t>instead of</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Both sides have value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Items on the right have value  BUT</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We value the left items more</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Let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talk for a few minutes about the four key ideas these folks wrote into the Agile Manifesto, and what they mean to us.</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First, we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ll consider the wording.  Note that every one of these is phrased as something over something else. That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not instead of or is better than. No,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over. That means that both sides of the statement have value, and that the folks who authored the Manifesto were expressing a preference for one over the other.</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In fact, what you don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 see on this illustration is the sentence that comes after the four points in the manifesto: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That is, while there is value in the items on the right, we value the items on the left more. </a:t>
            </a:r>
            <a:r>
              <a:rPr lang="ja-JP" altLang="en-US">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Now let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look at them one by one…</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a:solidFill>
            <a:srgbClr val="FFFFFF"/>
          </a:solidFill>
          <a:ln/>
        </p:spPr>
      </p:sp>
      <p:sp>
        <p:nvSpPr>
          <p:cNvPr id="46082" name="Rectangle 2"/>
          <p:cNvSpPr>
            <a:spLocks noGrp="1" noChangeArrowheads="1"/>
          </p:cNvSpPr>
          <p:nvPr>
            <p:ph type="body" idx="1"/>
          </p:nvPr>
        </p:nvSpPr>
        <p:spPr>
          <a:ln/>
        </p:spPr>
        <p:txBody>
          <a:bodyPr/>
          <a:lstStyle/>
          <a:p>
            <a:pPr eaLnBrk="1" hangingPunct="1"/>
            <a:r>
              <a:rPr lang="en-US">
                <a:solidFill>
                  <a:srgbClr val="000000"/>
                </a:solidFill>
                <a:latin typeface="Arial" pitchFamily="-84" charset="0"/>
                <a:ea typeface="Arial" pitchFamily="-84" charset="0"/>
                <a:cs typeface="Arial" pitchFamily="-84" charset="0"/>
                <a:sym typeface="Arial" pitchFamily="-84" charset="0"/>
              </a:rPr>
              <a:t>Individuals and Interactions over Processes and Tools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TW supports tools – creator of tools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People talking is more important to insuring the success of a project</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Process and tools should encourage and facilitate conversation</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Robert Frost said</a:t>
            </a:r>
            <a:endParaRPr lang="en-US">
              <a:solidFill>
                <a:srgbClr val="000000"/>
              </a:solidFill>
              <a:latin typeface="Arial" pitchFamily="-84" charset="0"/>
              <a:sym typeface="Arial" pitchFamily="-84" charset="0"/>
            </a:endParaRPr>
          </a:p>
          <a:p>
            <a:pPr eaLnBrk="1" hangingPunct="1"/>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I am a writer of books in retrospect. I talk in order to understand; I teach in order to learn.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a:t>
            </a:r>
            <a:endParaRPr lang="en-US" altLang="ja-JP">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Ernest Hemingway said</a:t>
            </a:r>
            <a:endParaRPr lang="en-US">
              <a:solidFill>
                <a:srgbClr val="000000"/>
              </a:solidFill>
              <a:latin typeface="Arial" pitchFamily="-84" charset="0"/>
              <a:sym typeface="Arial" pitchFamily="-84" charset="0"/>
            </a:endParaRPr>
          </a:p>
          <a:p>
            <a:pPr eaLnBrk="1" hangingPunct="1"/>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When people talk, listen completely. Most people never listen.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As a toolmaker, clearly ThoughtWorks Studios believes that there is value in tools and the processes that they support. In fact, all of us use tools every day in our jobs and our lives. Whether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 computer, keyboard, mouse, and monitor, or a toaster or a coffee maker, tools make our lives easier. What the authors of the Agile Manifesto were focusing on, however, was their belief that it is people, and the interactions between people, that are more important in ensuring the success of projects. People talking to people, and people as skilled craftspeople and experts in their fields – these are the things to focus on.</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Robert Frost said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I am a writer of books in retrospect. I talk in order to understand; I teach in order to learn.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That goes right to the heart of Individuals and Interactions. Agile teams are always teaching each other and learning from each other. Tools and processes are there to free them to do these and other things, not to be the focus of their efforts.</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And Ernest Hemingway said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When people talk, listen completely. Most people never listen.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The interactions between individuals require both talking and listening, along with a leavening of doing.</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a:solidFill>
            <a:srgbClr val="FFFFFF"/>
          </a:solidFill>
          <a:ln/>
        </p:spPr>
      </p:sp>
      <p:sp>
        <p:nvSpPr>
          <p:cNvPr id="48130" name="Rectangle 2"/>
          <p:cNvSpPr>
            <a:spLocks noGrp="1" noChangeArrowheads="1"/>
          </p:cNvSpPr>
          <p:nvPr>
            <p:ph type="body" idx="1"/>
          </p:nvPr>
        </p:nvSpPr>
        <p:spPr>
          <a:ln/>
        </p:spPr>
        <p:txBody>
          <a:bodyPr/>
          <a:lstStyle/>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Everyone has experienced excess documentation</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US government has documents to describe documents required for projects</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Requirements specs</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Design specs</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Functional specs</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Test specs</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Code documentation</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Test results, etc</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Much time to prepare</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Maybe read once</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Out of date quickly</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Show vs tell</a:t>
            </a:r>
            <a:endParaRPr lang="en-US">
              <a:solidFill>
                <a:srgbClr val="000000"/>
              </a:solidFill>
              <a:latin typeface="Arial" pitchFamily="-84" charset="0"/>
              <a:sym typeface="Arial" pitchFamily="-84" charset="0"/>
            </a:endParaRPr>
          </a:p>
          <a:p>
            <a:pPr eaLnBrk="1" hangingPunct="1">
              <a:lnSpc>
                <a:spcPct val="90000"/>
              </a:lnSpc>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Idea came out of Rapid prototyping and collaboration</a:t>
            </a:r>
            <a:endParaRPr lang="en-US">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Working Software over Comprehensive Documentation</a:t>
            </a:r>
            <a:endParaRPr lang="en-US">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If you</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ve been in the software profession for any length of time, you</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ve either been responsible for, involved in, or the victim or beneficiary of some form of documentation or other. The US Government has documents that describe and define the documents that are required for a project. In almost every type of business, it is common to have Requirements Specifications, Design Specifications, Functional Specification, Test Specifications, Code Documentation, Test Results Reports, and so on.</a:t>
            </a:r>
            <a:endParaRPr lang="en-US" altLang="ja-JP">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The problem with this is that highly skilled people spend a significant chunk of their time writing documentation that might be read only once, if at all. Sure, the design specs and test specs will be referred to over and over during development and testing.  And that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about it.</a:t>
            </a:r>
            <a:endParaRPr lang="en-US" altLang="ja-JP">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The authors of the Agile Manifesto were focused more on show and tell than they were on writing about it. They came out of the world of rapid prototyping and engaging with the customer and the user in new ways, and thought that it made more sense to spend development time on – you guessed it – development.</a:t>
            </a:r>
            <a:endParaRPr lang="en-US">
              <a:solidFill>
                <a:srgbClr val="000000"/>
              </a:solidFill>
              <a:latin typeface="Arial" pitchFamily="-84" charset="0"/>
              <a:sym typeface="Arial" pitchFamily="-84" charset="0"/>
            </a:endParaRPr>
          </a:p>
          <a:p>
            <a:pPr eaLnBrk="1" hangingPunct="1">
              <a:lnSpc>
                <a:spcPct val="90000"/>
              </a:lnSpc>
            </a:pPr>
            <a:endParaRPr lang="en-US">
              <a:solidFill>
                <a:srgbClr val="000000"/>
              </a:solidFill>
              <a:latin typeface="Arial" pitchFamily="-84" charset="0"/>
              <a:sym typeface="Arial" pitchFamily="-84" charset="0"/>
            </a:endParaRPr>
          </a:p>
          <a:p>
            <a:pPr eaLnBrk="1" hangingPunct="1">
              <a:lnSpc>
                <a:spcPct val="90000"/>
              </a:lnSpc>
            </a:pPr>
            <a:r>
              <a:rPr lang="en-US">
                <a:solidFill>
                  <a:srgbClr val="000000"/>
                </a:solidFill>
                <a:latin typeface="Arial" pitchFamily="-84" charset="0"/>
                <a:ea typeface="Arial" pitchFamily="-84" charset="0"/>
                <a:cs typeface="Arial" pitchFamily="-84" charset="0"/>
                <a:sym typeface="Arial" pitchFamily="-84" charset="0"/>
              </a:rPr>
              <a:t>Of course, there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still a place for documentation. However, in Agile teams, we try to find ways to either have the system be self-documenting, or to simplify the documentation requirements. As you go through later modules in this course, we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ll talk about things like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test first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and TDD, user stories, showcases, and more.</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a:solidFill>
            <a:srgbClr val="FFFFFF"/>
          </a:solidFill>
          <a:ln/>
        </p:spPr>
      </p:sp>
      <p:sp>
        <p:nvSpPr>
          <p:cNvPr id="50178" name="Rectangle 2"/>
          <p:cNvSpPr>
            <a:spLocks noGrp="1" noChangeArrowheads="1"/>
          </p:cNvSpPr>
          <p:nvPr>
            <p:ph type="body" idx="1"/>
          </p:nvPr>
        </p:nvSpPr>
        <p:spPr>
          <a:ln/>
        </p:spPr>
        <p:txBody>
          <a:bodyPr/>
          <a:lstStyle/>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Contracts are to enforce agreements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Contracts are referenced when a party has not lived up to their commitment.</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Specifications represent contracts.</a:t>
            </a: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Isadora Duncan said, </a:t>
            </a:r>
            <a:endParaRPr lang="en-US" sz="1100" smtClean="0">
              <a:solidFill>
                <a:srgbClr val="000000"/>
              </a:solidFill>
              <a:latin typeface="Arial" charset="0"/>
              <a:cs typeface="Lucida Grande" charset="0"/>
              <a:sym typeface="Arial" charset="0"/>
            </a:endParaRPr>
          </a:p>
          <a:p>
            <a:pPr eaLnBrk="1" hangingPunct="1">
              <a:defRPr/>
            </a:pP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Any intelligent woman who reads the marriage contract, and then goes into it, deserves all the consequences.</a:t>
            </a:r>
            <a:r>
              <a:rPr lang="ja-JP" altLang="en-US" sz="1100" smtClean="0">
                <a:solidFill>
                  <a:srgbClr val="000000"/>
                </a:solidFill>
                <a:latin typeface="Arial"/>
                <a:cs typeface="Arial" charset="0"/>
                <a:sym typeface="Arial" charset="0"/>
              </a:rPr>
              <a:t>”</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Specs created too early are likely to change</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Business changes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The economy changes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Changes require a lot of work</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Negotiation</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Meetings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Budgets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Lawyers</a:t>
            </a: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Perhaps Diane Sawyer said it best: </a:t>
            </a:r>
            <a:endParaRPr lang="en-US" sz="1100" smtClean="0">
              <a:solidFill>
                <a:srgbClr val="000000"/>
              </a:solidFill>
              <a:latin typeface="Arial" charset="0"/>
              <a:cs typeface="Lucida Grande" charset="0"/>
              <a:sym typeface="Arial" charset="0"/>
            </a:endParaRPr>
          </a:p>
          <a:p>
            <a:pPr eaLnBrk="1" hangingPunct="1">
              <a:defRPr/>
            </a:pP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I have a contract but it's not a commitment in the ordinary sense. It's our ongoing conversation.</a:t>
            </a:r>
            <a:r>
              <a:rPr lang="ja-JP" altLang="en-US" sz="1100" smtClean="0">
                <a:solidFill>
                  <a:srgbClr val="000000"/>
                </a:solidFill>
                <a:latin typeface="Arial"/>
                <a:cs typeface="Arial" charset="0"/>
                <a:sym typeface="Arial" charset="0"/>
              </a:rPr>
              <a:t>”</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z="1100" smtClean="0">
                <a:solidFill>
                  <a:srgbClr val="000000"/>
                </a:solidFill>
                <a:latin typeface="Arial" charset="0"/>
                <a:cs typeface="Arial" charset="0"/>
                <a:sym typeface="Arial" charset="0"/>
              </a:rPr>
              <a:t>Spend more time talking to your customer than negotiating contracts</a:t>
            </a:r>
            <a:endParaRPr lang="en-US" sz="1100"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a:t>
            </a: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Customer Collaboration over Contract Negotiation</a:t>
            </a: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Contracts are in place to enforce agreements. The only time that contracts are referenced is when one party or another has not lived up to their commitment. In software development, specifications represent contracts, if you consider that they spell out what the customer or product manager or user wants, and what the development team commits to delivering.</a:t>
            </a: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Isadora Duncan said, </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Any intelligent woman who reads the marriage contract, and then goes into it, deserves all the consequences.</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 Most of us, on reading contracts, are inclined to say </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that</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s unenforceable</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 or </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they</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ll never make us stick to that.</a:t>
            </a:r>
            <a:r>
              <a:rPr lang="ja-JP" altLang="en-US" sz="1100" smtClean="0">
                <a:solidFill>
                  <a:srgbClr val="000000"/>
                </a:solidFill>
                <a:latin typeface="Arial"/>
                <a:cs typeface="Arial" charset="0"/>
                <a:sym typeface="Arial" charset="0"/>
              </a:rPr>
              <a:t>”</a:t>
            </a: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The problem is that things change. Business circumstances change. The economy changes. Our understanding of the work we do, what our customers need, or the environment in which it</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s done changes. And then, if we have a contract, we have to renegotiate, with all that entails – meetings, lawyers, reviews, budgets, schedules, and so on.</a:t>
            </a: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Perhaps Diane Sawyer said it best: </a:t>
            </a:r>
            <a:r>
              <a:rPr lang="ja-JP" altLang="en-US" sz="1100" smtClean="0">
                <a:solidFill>
                  <a:srgbClr val="000000"/>
                </a:solidFill>
                <a:latin typeface="Arial"/>
                <a:cs typeface="Arial" charset="0"/>
                <a:sym typeface="Arial" charset="0"/>
              </a:rPr>
              <a:t>“</a:t>
            </a:r>
            <a:r>
              <a:rPr lang="en-US" sz="1100" smtClean="0">
                <a:solidFill>
                  <a:srgbClr val="000000"/>
                </a:solidFill>
                <a:latin typeface="Arial" charset="0"/>
                <a:cs typeface="Arial" charset="0"/>
                <a:sym typeface="Arial" charset="0"/>
              </a:rPr>
              <a:t>I have a contract but it's not a commitment in the ordinary sense. It's our ongoing conversation.</a:t>
            </a:r>
            <a:r>
              <a:rPr lang="ja-JP" altLang="en-US" sz="1100" smtClean="0">
                <a:solidFill>
                  <a:srgbClr val="000000"/>
                </a:solidFill>
                <a:latin typeface="Arial"/>
                <a:cs typeface="Arial" charset="0"/>
                <a:sym typeface="Arial" charset="0"/>
              </a:rPr>
              <a:t>”</a:t>
            </a:r>
            <a:endParaRPr lang="en-US" sz="1100" smtClean="0">
              <a:solidFill>
                <a:srgbClr val="000000"/>
              </a:solidFill>
              <a:latin typeface="Arial" charset="0"/>
              <a:cs typeface="Lucida Grande" charset="0"/>
              <a:sym typeface="Arial" charset="0"/>
            </a:endParaRPr>
          </a:p>
          <a:p>
            <a:pPr eaLnBrk="1" hangingPunct="1">
              <a:defRPr/>
            </a:pPr>
            <a:endParaRPr lang="en-US" sz="1100" smtClean="0">
              <a:solidFill>
                <a:srgbClr val="000000"/>
              </a:solidFill>
              <a:latin typeface="Arial" charset="0"/>
              <a:cs typeface="Lucida Grande" charset="0"/>
              <a:sym typeface="Arial" charset="0"/>
            </a:endParaRPr>
          </a:p>
          <a:p>
            <a:pPr eaLnBrk="1" hangingPunct="1">
              <a:defRPr/>
            </a:pPr>
            <a:r>
              <a:rPr lang="en-US" sz="1100" smtClean="0">
                <a:solidFill>
                  <a:srgbClr val="000000"/>
                </a:solidFill>
                <a:latin typeface="Arial" charset="0"/>
                <a:cs typeface="Arial" charset="0"/>
                <a:sym typeface="Arial" charset="0"/>
              </a:rPr>
              <a:t>The authors of the Agile Manifesto seem to believe that it makes more sense to spend more time talking to your customer than spending time negotiating a contract.  The time spent with the customer, however, should be focused on the software and the goals to be achieved and the value created or delivered by that software. That is, the time should be spent talking about the things that actually matter.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a:solidFill>
            <a:srgbClr val="FFFFFF"/>
          </a:solidFill>
          <a:ln/>
        </p:spPr>
      </p:sp>
      <p:sp>
        <p:nvSpPr>
          <p:cNvPr id="52226" name="Rectangle 2"/>
          <p:cNvSpPr>
            <a:spLocks noGrp="1" noChangeArrowheads="1"/>
          </p:cNvSpPr>
          <p:nvPr>
            <p:ph type="body" idx="1"/>
          </p:nvPr>
        </p:nvSpPr>
        <p:spPr>
          <a:ln/>
        </p:spPr>
        <p:txBody>
          <a:bodyPr/>
          <a:lstStyle/>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Types of change we experience</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Economy, Business, Consumer needs, Technology</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Do you want us to meet our delivery date, or do you want this feature added in?</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 </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Sure, we can do that. As soon as we renegotiate the contract, modify the project plan, get agreement from all parties, and set a new delivery date.</a:t>
            </a:r>
            <a:r>
              <a:rPr lang="ja-JP" altLang="en-US" sz="1000" smtClean="0">
                <a:solidFill>
                  <a:srgbClr val="000000"/>
                </a:solidFill>
                <a:latin typeface="Arial"/>
                <a:cs typeface="Arial" charset="0"/>
                <a:sym typeface="Arial" charset="0"/>
              </a:rPr>
              <a:t>”</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Agile handles change well</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Plans are good. Plans are necessary but change is inevitable.</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Plan, then respond to change.</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W. Edwards Deming, Plan-Do-Check-Act.  </a:t>
            </a:r>
            <a:endParaRPr lang="en-US" sz="1000" smtClean="0">
              <a:solidFill>
                <a:srgbClr val="000000"/>
              </a:solidFill>
              <a:latin typeface="Arial" charset="0"/>
              <a:cs typeface="Lucida Grande" charset="0"/>
              <a:sym typeface="Arial" charset="0"/>
            </a:endParaRPr>
          </a:p>
          <a:p>
            <a:pPr eaLnBrk="1" hangingPunct="1">
              <a:lnSpc>
                <a:spcPct val="80000"/>
              </a:lnSpc>
              <a:buClr>
                <a:srgbClr val="000000"/>
              </a:buClr>
              <a:buFont typeface="Arial" charset="0"/>
              <a:buChar char="•"/>
              <a:defRPr/>
            </a:pPr>
            <a:r>
              <a:rPr lang="en-US" sz="1000" smtClean="0">
                <a:solidFill>
                  <a:srgbClr val="000000"/>
                </a:solidFill>
                <a:latin typeface="Arial" charset="0"/>
                <a:cs typeface="Arial" charset="0"/>
                <a:sym typeface="Arial" charset="0"/>
              </a:rPr>
              <a:t>make a plan, execute against the plan, see how you</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re doing, and adjust accordingly.</a:t>
            </a: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Colin Powell</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s thought that </a:t>
            </a:r>
            <a:endParaRPr lang="en-US" sz="1000" smtClean="0">
              <a:solidFill>
                <a:srgbClr val="000000"/>
              </a:solidFill>
              <a:latin typeface="Arial" charset="0"/>
              <a:cs typeface="Lucida Grande" charset="0"/>
              <a:sym typeface="Arial" charset="0"/>
            </a:endParaRPr>
          </a:p>
          <a:p>
            <a:pPr eaLnBrk="1" hangingPunct="1">
              <a:lnSpc>
                <a:spcPct val="80000"/>
              </a:lnSpc>
              <a:defRPr/>
            </a:pP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No battle plan survives contact with the enemy.</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 </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a:t>
            </a: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Responding to Change over Following a Plan</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We</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ve talked about change a bit already.  In fact, responding to change is one of most difficult things we deal with in life, both at work and elsewhere. In most waterfall organizations, following a plan is far more important than responding to change. Many of us have found ourselves in situations where we</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ve had to say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Do you want us to meet our delivery date, or do you want this feature added in?</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 or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Sure, we can do that. As soon as we renegotiate the contract, modify the project plan, get agreement from all parties, and set a new delivery date.</a:t>
            </a:r>
            <a:r>
              <a:rPr lang="ja-JP" altLang="en-US" sz="1000" smtClean="0">
                <a:solidFill>
                  <a:srgbClr val="000000"/>
                </a:solidFill>
                <a:latin typeface="Arial"/>
                <a:cs typeface="Arial" charset="0"/>
                <a:sym typeface="Arial" charset="0"/>
              </a:rPr>
              <a:t>”</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Responding to change is one of the hallmarks of Agile. Being able to respond to changes in economy, business, consumer needs and desires, technology, or architecture is crucial to the success of software projects. And yet in Waterfall, it seems like we do everything we can to avoid change and stick to the plan.</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Plans are good.  Plans are necessary. </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According to W. Clement Stone,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No matter how carefully you plan your goals they will never be more that pipe dreams unless you pursue them with gusto.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 This is akin to the Japanese proverb,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Vision without action is a daydream. Action without vision is a nightmare.</a:t>
            </a:r>
            <a:r>
              <a:rPr lang="ja-JP" altLang="en-US" sz="1000" smtClean="0">
                <a:solidFill>
                  <a:srgbClr val="000000"/>
                </a:solidFill>
                <a:latin typeface="Arial"/>
                <a:cs typeface="Arial" charset="0"/>
                <a:sym typeface="Arial" charset="0"/>
              </a:rPr>
              <a:t>”</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According to Napoleon Hill,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Create a definite plan for carrying out your desire and begin at once, whether you ready or not, to put this plan into action.</a:t>
            </a:r>
            <a:r>
              <a:rPr lang="ja-JP" altLang="en-US" sz="1000" smtClean="0">
                <a:solidFill>
                  <a:srgbClr val="000000"/>
                </a:solidFill>
                <a:latin typeface="Arial"/>
                <a:cs typeface="Arial" charset="0"/>
                <a:sym typeface="Arial" charset="0"/>
              </a:rPr>
              <a:t>”</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And then there</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s Colin Powell</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s thought that </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No battle plan survives contact with the enemy.</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 Although this one is more properly attributed to Helmuth von Motlke the Elder, a disciple of Clausewitz.</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All of these help us to understand the Agile approach to planning: get enough information to get started, build something, show the customer, and then respond to their feedback. Or in the terms of W. Edwards Deming, Plan-Do-Check-Act.  That is, make a plan, execute against the plan, see how you</a:t>
            </a:r>
            <a:r>
              <a:rPr lang="ja-JP" altLang="en-US" sz="1000" smtClean="0">
                <a:solidFill>
                  <a:srgbClr val="000000"/>
                </a:solidFill>
                <a:latin typeface="Arial"/>
                <a:cs typeface="Arial" charset="0"/>
                <a:sym typeface="Arial" charset="0"/>
              </a:rPr>
              <a:t>’</a:t>
            </a:r>
            <a:r>
              <a:rPr lang="en-US" sz="1000" smtClean="0">
                <a:solidFill>
                  <a:srgbClr val="000000"/>
                </a:solidFill>
                <a:latin typeface="Arial" charset="0"/>
                <a:cs typeface="Arial" charset="0"/>
                <a:sym typeface="Arial" charset="0"/>
              </a:rPr>
              <a:t>re doing, and adjust accordingly.</a:t>
            </a:r>
            <a:endParaRPr lang="en-US" sz="1000" smtClean="0">
              <a:solidFill>
                <a:srgbClr val="000000"/>
              </a:solidFill>
              <a:latin typeface="Arial" charset="0"/>
              <a:cs typeface="Lucida Grande" charset="0"/>
              <a:sym typeface="Arial" charset="0"/>
            </a:endParaRPr>
          </a:p>
          <a:p>
            <a:pPr eaLnBrk="1" hangingPunct="1">
              <a:lnSpc>
                <a:spcPct val="80000"/>
              </a:lnSpc>
              <a:defRPr/>
            </a:pPr>
            <a:endParaRPr lang="en-US" sz="1000" smtClean="0">
              <a:solidFill>
                <a:srgbClr val="000000"/>
              </a:solidFill>
              <a:latin typeface="Arial" charset="0"/>
              <a:cs typeface="Lucida Grande" charset="0"/>
              <a:sym typeface="Arial" charset="0"/>
            </a:endParaRPr>
          </a:p>
          <a:p>
            <a:pPr eaLnBrk="1" hangingPunct="1">
              <a:lnSpc>
                <a:spcPct val="80000"/>
              </a:lnSpc>
              <a:defRPr/>
            </a:pPr>
            <a:r>
              <a:rPr lang="en-US" sz="1000" smtClean="0">
                <a:solidFill>
                  <a:srgbClr val="000000"/>
                </a:solidFill>
                <a:latin typeface="Arial" charset="0"/>
                <a:cs typeface="Arial" charset="0"/>
                <a:sym typeface="Arial" charset="0"/>
              </a:rPr>
              <a:t>That is, plan and respond to change.  Both.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Review</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Isolated, siloed workers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Mushroom management -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keep them in the dark and feed them fertilizer – when they get big enough, can them</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Highly ineffective</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Many very smart folks decided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There must be a better way</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Let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go back again, and look at how some of these systems – practices, philosophies, and methodologies – came to be.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As we talked about at the beginning of this module, in the old days – maybe as recent as yesterday – developers (also known as programmers, software engineers, and coders) sat in their own private or semi-private spaces, working on their own, talking to their teammates infrequently.  Perhaps you</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ve heard of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mushroom management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It goes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keep them in the dark and feed them fertilizer – when they get big enough, can them</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While this is funny, it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all to close to reality.  Too many managers believe in a divide and conquer strategy, or in mushroom management, handing out just enough information to keep their staffs working. The sad thing is that this is highly ineffective.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All of those folks we just talked about a few minutes ago – Beck and Schwaber and Martin and Fowler and Cockburn and so on – all of them looked at this, mostly from being in these situations themselves, and came up with various ways to try to improve not just the lot of the developers, but also the quality of what they produced, and the speed and cost to deliver.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solidFill>
            <a:srgbClr val="FFFFFF"/>
          </a:solidFill>
          <a:ln/>
        </p:spPr>
      </p:sp>
      <p:sp>
        <p:nvSpPr>
          <p:cNvPr id="15362" name="Rectangle 2"/>
          <p:cNvSpPr>
            <a:spLocks noGrp="1" noChangeArrowheads="1"/>
          </p:cNvSpPr>
          <p:nvPr>
            <p:ph type="body" idx="1"/>
          </p:nvPr>
        </p:nvSpPr>
        <p:spPr>
          <a:ln/>
        </p:spPr>
        <p:txBody>
          <a:bodyPr/>
          <a:lstStyle/>
          <a:p>
            <a:pPr eaLnBrk="1" hangingPunct="1"/>
            <a:r>
              <a:rPr lang="en-US">
                <a:solidFill>
                  <a:srgbClr val="000000"/>
                </a:solidFill>
                <a:latin typeface="Arial" pitchFamily="-84" charset="0"/>
                <a:ea typeface="Arial" pitchFamily="-84" charset="0"/>
                <a:cs typeface="Arial" pitchFamily="-84" charset="0"/>
                <a:sym typeface="Arial" pitchFamily="-84" charset="0"/>
              </a:rPr>
              <a:t>Projects planned to the detail</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What to build - pieces</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In what order</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How long it would take</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How to assemble the pieces at the end</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Result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Massive planning documents</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Wrong before you even started</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Contracts were drawn from these plans</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Problem is……</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How could u know what u didn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 know?</a:t>
            </a:r>
            <a:endParaRPr lang="en-US" altLang="ja-JP">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How could u plan for changing business requirements?</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Many failed projects called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Shelfware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Projects were planned down to the tiniest detail. Project managers and their teams spent substantial time figuring out exactly what they were building, what pieces to build in what order, how long it would take for each piece, and how they were going to assemble them.</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The result? Massive planning documents that were generally wrong before they were finished.</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After all, how could they know all the things that could go wrong?  How could they know what they didn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 know?  How could they know what they would learn and how business circumstances and economy and people would change during the course of their development?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They couldn</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t.  And yet, they tried and tried.</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This gave birth to the term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shelfware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a:solidFill>
            <a:srgbClr val="FFFFFF"/>
          </a:solidFill>
          <a:ln/>
        </p:spPr>
      </p:sp>
      <p:sp>
        <p:nvSpPr>
          <p:cNvPr id="56322"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What if I have a question?</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Get up</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Find the person</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Have a conversation</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Walk back to my space</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Remember the answer</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Act</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Context change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Lost time</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What some of them realized was that there was a problem with isolation and infrequent communication. If I have to leave what I</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m doing, find someone else, have a conversation, walk back to my work space, remember what we talked about, and put it into play, I</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ve had to context switch two or three times, lost time, and communicated ineffectively.  That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just not an ideal way to work.</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So these guys asked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what if?</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and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how?</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and experimented. They looked at where and how they sat, what their working circumstances were like, how their teams communicated internally and externally, how they managed their requirements and workflow, and more.</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a:solidFill>
            <a:srgbClr val="FFFFFF"/>
          </a:solidFill>
          <a:ln/>
        </p:spPr>
      </p:sp>
      <p:sp>
        <p:nvSpPr>
          <p:cNvPr id="58370" name="Rectangle 2"/>
          <p:cNvSpPr>
            <a:spLocks noGrp="1" noChangeArrowheads="1"/>
          </p:cNvSpPr>
          <p:nvPr>
            <p:ph type="body" idx="1"/>
          </p:nvPr>
        </p:nvSpPr>
        <p:spPr>
          <a:ln/>
        </p:spPr>
        <p:txBody>
          <a:bodyPr/>
          <a:lstStyle/>
          <a:p>
            <a:pPr eaLnBrk="1" hangingPunct="1"/>
            <a:r>
              <a:rPr lang="en-US">
                <a:solidFill>
                  <a:srgbClr val="000000"/>
                </a:solidFill>
                <a:latin typeface="Arial" pitchFamily="-84" charset="0"/>
                <a:ea typeface="Arial" pitchFamily="-84" charset="0"/>
                <a:cs typeface="Arial" pitchFamily="-84" charset="0"/>
                <a:sym typeface="Arial" pitchFamily="-84" charset="0"/>
              </a:rPr>
              <a:t>Collocated Team</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One of the most important outcomes of the C3 project at Chrysler, where Kent Beck and Ron Jeffries pioneered the practices that became eXtreme Programming, or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XP</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 was the idea of a collocated team and a team room.</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a:solidFill>
            <a:srgbClr val="FFFFFF"/>
          </a:solidFill>
          <a:ln/>
        </p:spPr>
      </p:sp>
      <p:sp>
        <p:nvSpPr>
          <p:cNvPr id="60418"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Instead of getting up to find someone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Losing time and context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[CLICK]</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Consider our previous example, where I have to get up, walk around, find someone to answer a question, go back to my office or cubicle, remember what they said…  Well, there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 lot of time and knowledge lost, and productivity is not very high. What if, when I wanted to ask someone a question, they were right there in the room with me? What if I could just ask, immediately use the answer, ask clarifying questions, all without leaving my work space?</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a:solidFill>
            <a:srgbClr val="FFFFFF"/>
          </a:solidFill>
          <a:ln/>
        </p:spPr>
      </p:sp>
      <p:sp>
        <p:nvSpPr>
          <p:cNvPr id="62466"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I just pick my head up and ask the question</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Get an answer</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Follow up question</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Back to work</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Productivity goes up</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Quality goes up</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Time goes down</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What about code reviews?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Long after the code was written, tested</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Change was resisted</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Feedback taken as criticism</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What if my reviewer was working with me?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Talking to me while I code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Pairing with me</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The answer is that productivity goes up, the quality of the work goes up, and the time it takes goes down.</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Now, let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look at another part of this. In the old days (yes, we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re still talking about times as recent as yesterday), code reviews were a separate process, conducted with some degree of formality.  They usually took place after I</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d written and tested my code, when I thought I was done, and when I thought I was ready to move on. Because we had to schedule and arrange and plan the time, code reviews frequently took place some significant time after I thought I was done.  Changes were resisted, and feedback was always taken as criticism.</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What if code reviews were happening in real time?  What if my reviewer was actually sitting right next to me, talking to me about my code, the decisions I</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m making, and so on, as I</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m writing my code?  And what if we changed roles periodically?  This is Pair Programming, and is another outcome from the C3 project, and a core practice in XP.</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a:solidFill>
            <a:srgbClr val="FFFFFF"/>
          </a:solidFill>
          <a:ln/>
        </p:spPr>
      </p:sp>
      <p:sp>
        <p:nvSpPr>
          <p:cNvPr id="64514"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Approaches, philosophies, methodologies, practices – comprise Agile</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Agile is not a single thing.</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Agile is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 Manifesto for Agile Software Development</a:t>
            </a:r>
            <a:r>
              <a:rPr lang="ja-JP" altLang="en-US">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Agile is a set of things.  Practices, concepts, characteristics.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Agile is a mindset.</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All of these approaches – call them philosophies, methodologies, and practices – comprise what we call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Agile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Agile is not a single thing.  Agile is </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 Manifesto for Agile Software Development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Agile is a set of things.</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Agile is a mindset, a way of thinking, and a way of approaching work.  From Feature-Driven Design to Scrum to XP and all the rest,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about the commitment to deliver more business value in the same or less time, for the same or less cost.  When you read about these different schools of thought, you</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ll see that they all overlap in these areas.</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Of course there are differences, and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important to understand those differences as much as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important to understand the commonalities.</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Rot="1" noChangeAspect="1" noChangeArrowheads="1"/>
          </p:cNvSpPr>
          <p:nvPr>
            <p:ph type="sldImg"/>
          </p:nvPr>
        </p:nvSpPr>
        <p:spPr>
          <a:solidFill>
            <a:srgbClr val="FFFFFF"/>
          </a:solidFill>
          <a:ln/>
        </p:spPr>
      </p:sp>
      <p:sp>
        <p:nvSpPr>
          <p:cNvPr id="67586" name="Rectangle 2"/>
          <p:cNvSpPr>
            <a:spLocks noGrp="1" noChangeArrowheads="1"/>
          </p:cNvSpPr>
          <p:nvPr>
            <p:ph type="body" idx="1"/>
          </p:nvPr>
        </p:nvSpPr>
        <p:spPr>
          <a:ln/>
        </p:spPr>
        <p:txBody>
          <a:bodyPr/>
          <a:lstStyle/>
          <a:p>
            <a:pPr eaLnBrk="1" hangingPunct="1">
              <a:defRPr/>
            </a:pPr>
            <a:r>
              <a:rPr lang="en-US" smtClean="0">
                <a:solidFill>
                  <a:srgbClr val="000000"/>
                </a:solidFill>
                <a:latin typeface="Trebuchet MS" charset="0"/>
                <a:cs typeface="Trebuchet MS" charset="0"/>
                <a:sym typeface="Trebuchet MS" charset="0"/>
              </a:rPr>
              <a:t>Talk about each of these people and resources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a:solidFill>
            <a:srgbClr val="FFFFFF"/>
          </a:solidFill>
          <a:ln/>
        </p:spPr>
      </p:sp>
      <p:sp>
        <p:nvSpPr>
          <p:cNvPr id="69634"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What we</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ve done……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Seen how best practices address traditional project challenges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Learned the process</a:t>
            </a:r>
            <a:endParaRPr lang="en-US" smtClean="0">
              <a:solidFill>
                <a:srgbClr val="000000"/>
              </a:solidFill>
              <a:latin typeface="Arial" charset="0"/>
              <a:cs typeface="Lucida Grande" charset="0"/>
              <a:sym typeface="Arial" charset="0"/>
            </a:endParaRPr>
          </a:p>
          <a:p>
            <a:pPr eaLnBrk="1" hangingPunct="1">
              <a:buClr>
                <a:srgbClr val="000000"/>
              </a:buClr>
              <a:buFont typeface="Arial" charset="0"/>
              <a:buChar char="•"/>
              <a:defRPr/>
            </a:pPr>
            <a:r>
              <a:rPr lang="en-US" smtClean="0">
                <a:solidFill>
                  <a:srgbClr val="000000"/>
                </a:solidFill>
                <a:latin typeface="Arial" charset="0"/>
                <a:cs typeface="Arial" charset="0"/>
                <a:sym typeface="Arial" charset="0"/>
              </a:rPr>
              <a:t>Met the team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ln/>
        </p:spPr>
        <p:txBody>
          <a:bodyPr/>
          <a:lstStyle/>
          <a:p>
            <a:pPr eaLnBrk="1" hangingPunct="1">
              <a:defRPr/>
            </a:pPr>
            <a:r>
              <a:rPr lang="en-US" dirty="0" smtClean="0">
                <a:solidFill>
                  <a:srgbClr val="000000"/>
                </a:solidFill>
                <a:latin typeface="Trebuchet MS" charset="0"/>
                <a:cs typeface="Trebuchet MS" charset="0"/>
                <a:sym typeface="Trebuchet MS" charset="0"/>
              </a:rPr>
              <a:t>Reports are periodic – not annual</a:t>
            </a:r>
            <a:endParaRPr lang="en-US" dirty="0" smtClean="0">
              <a:solidFill>
                <a:srgbClr val="000000"/>
              </a:solidFill>
              <a:latin typeface="Arial" charset="0"/>
              <a:cs typeface="Lucida Grande" charset="0"/>
              <a:sym typeface="Arial" charset="0"/>
            </a:endParaRPr>
          </a:p>
          <a:p>
            <a:pPr eaLnBrk="1" hangingPunct="1">
              <a:defRPr/>
            </a:pPr>
            <a:endParaRPr lang="en-US" dirty="0" smtClean="0">
              <a:solidFill>
                <a:srgbClr val="000000"/>
              </a:solidFill>
              <a:latin typeface="Trebuchet MS" charset="0"/>
              <a:cs typeface="Lucida Grande" charset="0"/>
              <a:sym typeface="Trebuchet MS" charset="0"/>
            </a:endParaRPr>
          </a:p>
          <a:p>
            <a:pPr eaLnBrk="1" hangingPunct="1">
              <a:defRPr/>
            </a:pPr>
            <a:r>
              <a:rPr lang="en-US" dirty="0" smtClean="0">
                <a:solidFill>
                  <a:srgbClr val="000000"/>
                </a:solidFill>
                <a:latin typeface="Trebuchet MS" charset="0"/>
                <a:cs typeface="Trebuchet MS" charset="0"/>
                <a:sym typeface="Trebuchet MS" charset="0"/>
              </a:rPr>
              <a:t>Only 32% are UNQUALIFIED success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r>
              <a:rPr lang="en-US">
                <a:solidFill>
                  <a:srgbClr val="000000"/>
                </a:solidFill>
                <a:latin typeface="Trebuchet MS" pitchFamily="-84" charset="0"/>
                <a:ea typeface="Trebuchet MS" pitchFamily="-84" charset="0"/>
                <a:cs typeface="Trebuchet MS" pitchFamily="-84" charset="0"/>
                <a:sym typeface="Trebuchet MS" pitchFamily="-84" charset="0"/>
              </a:rPr>
              <a:t>Royce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Trebuchet MS" pitchFamily="-84" charset="0"/>
                <a:ea typeface="Trebuchet MS" pitchFamily="-84" charset="0"/>
                <a:cs typeface="Trebuchet MS" pitchFamily="-84" charset="0"/>
                <a:sym typeface="Trebuchet MS" pitchFamily="-84" charset="0"/>
              </a:rPr>
              <a:t>s original paper – credited with original capture of waterfall diagram – example of what does not work</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Trebuchet MS" pitchFamily="-84" charset="0"/>
              <a:sym typeface="Trebuchet MS" pitchFamily="-84" charset="0"/>
            </a:endParaRPr>
          </a:p>
          <a:p>
            <a:pPr eaLnBrk="1" hangingPunct="1"/>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Trebuchet MS" pitchFamily="-84" charset="0"/>
                <a:ea typeface="Trebuchet MS" pitchFamily="-84" charset="0"/>
                <a:cs typeface="Trebuchet MS" pitchFamily="-84" charset="0"/>
                <a:sym typeface="Trebuchet MS" pitchFamily="-84" charset="0"/>
              </a:rPr>
              <a:t>If the relatively simpler process without the five complexities described here would work successfully, then of course the additional money is not well spent. In my experience, however, the simpler method HAS NEVER WORKED on large software development efforts and the costs to recover far exceeded those required to finance the five-step process listed.</a:t>
            </a:r>
            <a:r>
              <a:rPr lang="ja-JP" alt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NASA – example of successful software engineering</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High complexity, large scale, many people involved, many decisions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Lives depend on the quality of the applications.</a:t>
            </a:r>
            <a:endParaRPr lang="en-US">
              <a:solidFill>
                <a:srgbClr val="000000"/>
              </a:solidFill>
              <a:latin typeface="Arial" pitchFamily="-84" charset="0"/>
              <a:sym typeface="Arial" pitchFamily="-84" charset="0"/>
            </a:endParaRPr>
          </a:p>
          <a:p>
            <a:pPr eaLnBrk="1" hangingPunct="1">
              <a:buClr>
                <a:srgbClr val="000000"/>
              </a:buClr>
              <a:buFontTx/>
              <a:buChar char="•"/>
            </a:pPr>
            <a:r>
              <a:rPr lang="en-US">
                <a:solidFill>
                  <a:srgbClr val="000000"/>
                </a:solidFill>
                <a:latin typeface="Arial" pitchFamily="-84" charset="0"/>
                <a:ea typeface="Arial" pitchFamily="-84" charset="0"/>
                <a:cs typeface="Arial" pitchFamily="-84" charset="0"/>
                <a:sym typeface="Arial" pitchFamily="-84" charset="0"/>
              </a:rPr>
              <a:t>At what cost does NASA achieve this high quality?</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a:t>
            </a:r>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NASA is always used as a great example of successful (and sometimes unsuccessful) examples of software engineering at work. The challenges and issues rings true with a lot of places – high complexity, large scale operations, lots of people and decisions made that have a long lasting effect on a project. </a:t>
            </a:r>
            <a:endParaRPr lang="en-US">
              <a:solidFill>
                <a:srgbClr val="000000"/>
              </a:solidFill>
              <a:latin typeface="Arial" pitchFamily="-84" charset="0"/>
              <a:sym typeface="Arial" pitchFamily="-84" charset="0"/>
            </a:endParaRPr>
          </a:p>
          <a:p>
            <a:pPr eaLnBrk="1" hangingPunct="1"/>
            <a:endParaRPr lang="en-US">
              <a:solidFill>
                <a:srgbClr val="000000"/>
              </a:solidFill>
              <a:latin typeface="Arial" pitchFamily="-84" charset="0"/>
              <a:sym typeface="Arial" pitchFamily="-84" charset="0"/>
            </a:endParaRPr>
          </a:p>
          <a:p>
            <a:pPr eaLnBrk="1" hangingPunct="1"/>
            <a:r>
              <a:rPr lang="en-US">
                <a:solidFill>
                  <a:srgbClr val="000000"/>
                </a:solidFill>
                <a:latin typeface="Arial" pitchFamily="-84" charset="0"/>
                <a:ea typeface="Arial" pitchFamily="-84" charset="0"/>
                <a:cs typeface="Arial" pitchFamily="-84" charset="0"/>
                <a:sym typeface="Arial" pitchFamily="-84" charset="0"/>
              </a:rPr>
              <a:t>Let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look at how NASA</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software processes achieve high quality. Then we</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ll take a look at the cost to achieve this measure.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important for us to be aware that Agile is not about dropping quality. In fact, quality a key component. It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Arial" pitchFamily="-84" charset="0"/>
                <a:ea typeface="Arial" pitchFamily="-84" charset="0"/>
                <a:cs typeface="Arial" pitchFamily="-84" charset="0"/>
                <a:sym typeface="Arial" pitchFamily="-84" charset="0"/>
              </a:rPr>
              <a:t>s really more about finding a better balance between the quality and the cost used to achieve it.</a:t>
            </a:r>
            <a:endParaRPr lang="en-US">
              <a:solidFill>
                <a:srgbClr val="000000"/>
              </a:solidFill>
              <a:latin typeface="Arial" pitchFamily="-84" charset="0"/>
              <a:ea typeface="Arial" pitchFamily="-84" charset="0"/>
              <a:cs typeface="Arial" pitchFamily="-84" charset="0"/>
              <a:sym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a:solidFill>
            <a:srgbClr val="FFFFFF"/>
          </a:solidFill>
          <a:ln/>
        </p:spPr>
      </p:sp>
      <p:sp>
        <p:nvSpPr>
          <p:cNvPr id="23554" name="Rectangle 2"/>
          <p:cNvSpPr>
            <a:spLocks noGrp="1" noChangeArrowheads="1"/>
          </p:cNvSpPr>
          <p:nvPr>
            <p:ph type="body" idx="1"/>
          </p:nvPr>
        </p:nvSpPr>
        <p:spPr>
          <a:ln/>
        </p:spPr>
        <p:txBody>
          <a:bodyPr/>
          <a:lstStyle/>
          <a:p>
            <a:pPr eaLnBrk="1" hangingPunct="1"/>
            <a:r>
              <a:rPr lang="en-US">
                <a:solidFill>
                  <a:srgbClr val="000000"/>
                </a:solidFill>
                <a:latin typeface="Trebuchet MS" pitchFamily="-84" charset="0"/>
                <a:ea typeface="Trebuchet MS" pitchFamily="-84" charset="0"/>
                <a:cs typeface="Trebuchet MS" pitchFamily="-84" charset="0"/>
                <a:sym typeface="Trebuchet MS" pitchFamily="-84" charset="0"/>
              </a:rPr>
              <a:t>NASA did a great job of producing software with few or no bugs. After all, lives depended on their work. Many lives.</a:t>
            </a:r>
            <a:endParaRPr lang="en-US">
              <a:solidFill>
                <a:srgbClr val="000000"/>
              </a:solidFill>
              <a:latin typeface="Arial" pitchFamily="-84" charset="0"/>
              <a:sym typeface="Arial" pitchFamily="-84" charset="0"/>
            </a:endParaRPr>
          </a:p>
          <a:p>
            <a:pPr eaLnBrk="1" hangingPunct="1"/>
            <a:endParaRPr lang="en-US">
              <a:solidFill>
                <a:srgbClr val="000000"/>
              </a:solidFill>
              <a:latin typeface="Trebuchet MS" pitchFamily="-84" charset="0"/>
              <a:sym typeface="Trebuchet MS" pitchFamily="-84" charset="0"/>
            </a:endParaRPr>
          </a:p>
          <a:p>
            <a:pPr eaLnBrk="1" hangingPunct="1"/>
            <a:r>
              <a:rPr lang="en-US">
                <a:solidFill>
                  <a:srgbClr val="000000"/>
                </a:solidFill>
                <a:latin typeface="Trebuchet MS" pitchFamily="-84" charset="0"/>
                <a:ea typeface="Trebuchet MS" pitchFamily="-84" charset="0"/>
                <a:cs typeface="Trebuchet MS" pitchFamily="-84" charset="0"/>
                <a:sym typeface="Trebuchet MS" pitchFamily="-84" charset="0"/>
              </a:rPr>
              <a:t>As you can see from this chart, the industry average was five defects per thousand lines of code, whereas NASA</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Trebuchet MS" pitchFamily="-84" charset="0"/>
                <a:ea typeface="Trebuchet MS" pitchFamily="-84" charset="0"/>
                <a:cs typeface="Trebuchet MS" pitchFamily="-84" charset="0"/>
                <a:sym typeface="Trebuchet MS" pitchFamily="-84" charset="0"/>
              </a:rPr>
              <a:t>s was four defects per MILLION lines of code. That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Trebuchet MS" pitchFamily="-84" charset="0"/>
                <a:ea typeface="Trebuchet MS" pitchFamily="-84" charset="0"/>
                <a:cs typeface="Trebuchet MS" pitchFamily="-84" charset="0"/>
                <a:sym typeface="Trebuchet MS" pitchFamily="-84" charset="0"/>
              </a:rPr>
              <a:t>s three orders of magnitude difference.  Remarkable! That</a:t>
            </a:r>
            <a:r>
              <a:rPr lang="ja-JP" altLang="en-US">
                <a:solidFill>
                  <a:srgbClr val="000000"/>
                </a:solidFill>
                <a:latin typeface="Arial" pitchFamily="-84" charset="0"/>
                <a:ea typeface="Arial" pitchFamily="-84" charset="0"/>
                <a:cs typeface="Arial" pitchFamily="-84" charset="0"/>
                <a:sym typeface="Arial" pitchFamily="-84" charset="0"/>
              </a:rPr>
              <a:t>’</a:t>
            </a:r>
            <a:r>
              <a:rPr lang="en-US" altLang="ja-JP">
                <a:solidFill>
                  <a:srgbClr val="000000"/>
                </a:solidFill>
                <a:latin typeface="Trebuchet MS" pitchFamily="-84" charset="0"/>
                <a:ea typeface="Trebuchet MS" pitchFamily="-84" charset="0"/>
                <a:cs typeface="Trebuchet MS" pitchFamily="-84" charset="0"/>
                <a:sym typeface="Trebuchet MS" pitchFamily="-84" charset="0"/>
              </a:rPr>
              <a:t>s something that any organization would envy, right?</a:t>
            </a:r>
            <a:endParaRPr lang="en-US" altLang="ja-JP">
              <a:solidFill>
                <a:srgbClr val="000000"/>
              </a:solidFill>
              <a:latin typeface="Arial" pitchFamily="-84" charset="0"/>
              <a:sym typeface="Arial" pitchFamily="-84" charset="0"/>
            </a:endParaRPr>
          </a:p>
          <a:p>
            <a:pPr eaLnBrk="1" hangingPunct="1"/>
            <a:endParaRPr lang="en-US">
              <a:solidFill>
                <a:srgbClr val="000000"/>
              </a:solidFill>
              <a:latin typeface="Trebuchet MS" pitchFamily="-84" charset="0"/>
              <a:sym typeface="Trebuchet MS" pitchFamily="-84" charset="0"/>
            </a:endParaRPr>
          </a:p>
          <a:p>
            <a:pPr eaLnBrk="1" hangingPunct="1"/>
            <a:r>
              <a:rPr lang="en-US">
                <a:solidFill>
                  <a:srgbClr val="000000"/>
                </a:solidFill>
                <a:latin typeface="Trebuchet MS" pitchFamily="-84" charset="0"/>
                <a:ea typeface="Trebuchet MS" pitchFamily="-84" charset="0"/>
                <a:cs typeface="Trebuchet MS" pitchFamily="-84" charset="0"/>
                <a:sym typeface="Trebuchet MS" pitchFamily="-84" charset="0"/>
              </a:rPr>
              <a:t>But…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a:solidFill>
            <a:srgbClr val="FFFFFF"/>
          </a:solidFill>
          <a:ln/>
        </p:spPr>
      </p:sp>
      <p:sp>
        <p:nvSpPr>
          <p:cNvPr id="25602"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That quality came with a cost. In the software development and information technology professions, the common offering is this: you can have any two of time, dollars, and quality.  That is, you can have high quality and low cost, but don</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 expect it fast. Or you can have it fast and cheap, but the quality won</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 be there. Isn</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t that a sad statement for a profession that included the word </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engineering</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 in the name of their profession?</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So let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take a look. As we saw, NASA achieved unheard of quality in their software. [click]</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The cost was significant. Notice here that while the industry average cost was five dollars per line of code, NASA</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cost was EIGHT HUNDRED FIFTY DOLLARS per line of code. While a government agency might be able to argue for this kind of expense, private industry could not. </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Imagine that your company was producing software with a measly one hundred thousand lines of code.  Let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see – one hundred thousand times eight hundred fifty is EIGHTY-FIVE MILLION DOLLARS. How many companies can afford that kind of investment? Pretty close to none.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Understanding this led some practitioners to start thinking about different – preferably better – ways of doing things.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eaLnBrk="1" hangingPunct="1">
              <a:defRPr/>
            </a:pPr>
            <a:r>
              <a:rPr lang="en-US" smtClean="0">
                <a:solidFill>
                  <a:srgbClr val="000000"/>
                </a:solidFill>
                <a:latin typeface="Arial" charset="0"/>
                <a:cs typeface="Arial" charset="0"/>
                <a:sym typeface="Arial" charset="0"/>
              </a:rPr>
              <a:t>Your company produced software with 100,000 LOC</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x $850 / LOC</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 $85M</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Not going to fly.</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So how did all of this chaos turn into AGILE.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a:t>
            </a: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Imagine that your company was producing software with a measly one hundred thousand lines of code.  Let</a:t>
            </a:r>
            <a:r>
              <a:rPr lang="ja-JP" altLang="en-US" smtClean="0">
                <a:solidFill>
                  <a:srgbClr val="000000"/>
                </a:solidFill>
                <a:latin typeface="Arial"/>
                <a:cs typeface="Arial" charset="0"/>
                <a:sym typeface="Arial" charset="0"/>
              </a:rPr>
              <a:t>’</a:t>
            </a:r>
            <a:r>
              <a:rPr lang="en-US" smtClean="0">
                <a:solidFill>
                  <a:srgbClr val="000000"/>
                </a:solidFill>
                <a:latin typeface="Arial" charset="0"/>
                <a:cs typeface="Arial" charset="0"/>
                <a:sym typeface="Arial" charset="0"/>
              </a:rPr>
              <a:t>s see – one hundred thousand times eight hundred fifty is EIGHTY-FIVE MILLION DOLLARS. How many companies can afford that kind of investment? Pretty close to none.</a:t>
            </a:r>
            <a:endParaRPr lang="en-US" smtClean="0">
              <a:solidFill>
                <a:srgbClr val="000000"/>
              </a:solidFill>
              <a:latin typeface="Arial" charset="0"/>
              <a:cs typeface="Lucida Grande" charset="0"/>
              <a:sym typeface="Arial" charset="0"/>
            </a:endParaRPr>
          </a:p>
          <a:p>
            <a:pPr eaLnBrk="1" hangingPunct="1">
              <a:defRPr/>
            </a:pPr>
            <a:endParaRPr lang="en-US" smtClean="0">
              <a:solidFill>
                <a:srgbClr val="000000"/>
              </a:solidFill>
              <a:latin typeface="Arial" charset="0"/>
              <a:cs typeface="Lucida Grande" charset="0"/>
              <a:sym typeface="Arial" charset="0"/>
            </a:endParaRPr>
          </a:p>
          <a:p>
            <a:pPr eaLnBrk="1" hangingPunct="1">
              <a:defRPr/>
            </a:pPr>
            <a:r>
              <a:rPr lang="en-US" smtClean="0">
                <a:solidFill>
                  <a:srgbClr val="000000"/>
                </a:solidFill>
                <a:latin typeface="Arial" charset="0"/>
                <a:cs typeface="Arial" charset="0"/>
                <a:sym typeface="Arial" charset="0"/>
              </a:rPr>
              <a:t>Understanding this led some practitioners to start thinking about different – preferably better – ways of doing things.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844675"/>
            <a:ext cx="1943100" cy="5013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844675"/>
            <a:ext cx="5678487" cy="5013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CB24EFA9-4A42-5448-AAD4-E1FBD748BA60}" type="slidenum">
              <a:rPr lang="en-US"/>
              <a:pPr/>
              <a:t>‹#›</a:t>
            </a:fld>
            <a:endParaRPr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907D56D6-8687-5E41-82D3-031F7EDB59A7}" type="slidenum">
              <a:rPr lang="en-US"/>
              <a:pPr/>
              <a:t>‹#›</a:t>
            </a:fld>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fld id="{B63AD814-9162-2047-92EA-C93317A7A12A}" type="slidenum">
              <a:rPr lang="en-US"/>
              <a:pPr/>
              <a:t>‹#›</a:t>
            </a:fld>
            <a:endParaRPr lang="en-US"/>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4688" y="2214563"/>
            <a:ext cx="4038600" cy="4643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65688" y="2214563"/>
            <a:ext cx="4038600" cy="4643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fld id="{17AD2CD6-6EC8-9C4E-9931-6D19F0B3BE0F}" type="slidenum">
              <a:rPr lang="en-US"/>
              <a:pPr/>
              <a:t>‹#›</a:t>
            </a:fld>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fld id="{17E3A254-7C2E-884E-9B64-15E8D8B28A2B}" type="slidenum">
              <a:rPr lang="en-US"/>
              <a:pPr/>
              <a:t>‹#›</a:t>
            </a:fld>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fld id="{E48ECF0B-8AFB-0D4A-B14D-13C483A56C6F}" type="slidenum">
              <a:rPr lang="en-US"/>
              <a:pPr/>
              <a:t>‹#›</a:t>
            </a:fld>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fld id="{5F3782CA-6557-E241-9121-7FB63AD2F5B2}" type="slidenum">
              <a:rPr lang="en-US"/>
              <a:pPr/>
              <a:t>‹#›</a:t>
            </a:fld>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5BE2BF9E-DD2C-564C-9941-DC9104152C76}" type="slidenum">
              <a:rPr lang="en-US"/>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00F70B62-657D-C441-8191-36A0384EEDEF}" type="slidenum">
              <a:rPr lang="en-US"/>
              <a:pPr/>
              <a:t>‹#›</a:t>
            </a:fld>
            <a:endParaRPr lang="en-US"/>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58018D68-1419-5744-96DF-901D07206464}" type="slidenum">
              <a:rPr lang="en-US"/>
              <a:pPr/>
              <a:t>‹#›</a:t>
            </a:fld>
            <a:endParaRPr lang="en-US"/>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6888" y="889000"/>
            <a:ext cx="2057400" cy="5969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74688" y="889000"/>
            <a:ext cx="6019800" cy="5969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537D0890-8732-4049-A0FC-FF344FD5A589}" type="slidenum">
              <a:rPr lang="en-US"/>
              <a:pPr/>
              <a:t>‹#›</a:t>
            </a:fld>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78C05442-48CD-A846-AFB0-B86199AA5A25}" type="slidenum">
              <a:rPr lang="en-US"/>
              <a:pPr/>
              <a:t>‹#›</a:t>
            </a:fld>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C21B6B23-7C1D-FC4A-8F29-6C9A49F3B6B7}" type="slidenum">
              <a:rPr lang="en-US"/>
              <a:pPr/>
              <a:t>‹#›</a:t>
            </a:fld>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2"/>
          <p:cNvSpPr txBox="1">
            <a:spLocks noGrp="1" noChangeArrowheads="1"/>
          </p:cNvSpPr>
          <p:nvPr>
            <p:ph type="sldNum" sz="quarter" idx="10"/>
          </p:nvPr>
        </p:nvSpPr>
        <p:spPr>
          <a:ln/>
        </p:spPr>
        <p:txBody>
          <a:bodyPr/>
          <a:lstStyle>
            <a:lvl1pPr>
              <a:defRPr/>
            </a:lvl1pPr>
          </a:lstStyle>
          <a:p>
            <a:fld id="{A601C3DE-B0D9-A147-9711-C9B4A9BE0751}" type="slidenum">
              <a:rPr lang="en-US"/>
              <a:pPr/>
              <a:t>‹#›</a:t>
            </a:fld>
            <a:endParaRPr lang="en-US"/>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2"/>
          <p:cNvSpPr txBox="1">
            <a:spLocks noGrp="1" noChangeArrowheads="1"/>
          </p:cNvSpPr>
          <p:nvPr>
            <p:ph type="sldNum" sz="quarter" idx="10"/>
          </p:nvPr>
        </p:nvSpPr>
        <p:spPr>
          <a:ln/>
        </p:spPr>
        <p:txBody>
          <a:bodyPr/>
          <a:lstStyle>
            <a:lvl1pPr>
              <a:defRPr/>
            </a:lvl1pPr>
          </a:lstStyle>
          <a:p>
            <a:fld id="{0361E260-C0E2-3947-A4EF-A75BD6BBFC40}" type="slidenum">
              <a:rPr lang="en-US"/>
              <a:pPr/>
              <a:t>‹#›</a:t>
            </a:fld>
            <a:endParaRPr lang="en-US"/>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2"/>
          <p:cNvSpPr txBox="1">
            <a:spLocks noGrp="1" noChangeArrowheads="1"/>
          </p:cNvSpPr>
          <p:nvPr>
            <p:ph type="sldNum" sz="quarter" idx="10"/>
          </p:nvPr>
        </p:nvSpPr>
        <p:spPr>
          <a:ln/>
        </p:spPr>
        <p:txBody>
          <a:bodyPr/>
          <a:lstStyle>
            <a:lvl1pPr>
              <a:defRPr/>
            </a:lvl1pPr>
          </a:lstStyle>
          <a:p>
            <a:fld id="{0B8CE255-C54F-3F4B-9840-7EA9F8C9E3DC}" type="slidenum">
              <a:rPr lang="en-US"/>
              <a:pPr/>
              <a:t>‹#›</a:t>
            </a:fld>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2"/>
          <p:cNvSpPr txBox="1">
            <a:spLocks noGrp="1" noChangeArrowheads="1"/>
          </p:cNvSpPr>
          <p:nvPr>
            <p:ph type="sldNum" sz="quarter" idx="10"/>
          </p:nvPr>
        </p:nvSpPr>
        <p:spPr>
          <a:ln/>
        </p:spPr>
        <p:txBody>
          <a:bodyPr/>
          <a:lstStyle>
            <a:lvl1pPr>
              <a:defRPr/>
            </a:lvl1pPr>
          </a:lstStyle>
          <a:p>
            <a:fld id="{B1B113B1-244A-B04F-B6D5-A18BADC41BB8}" type="slidenum">
              <a:rPr lang="en-US"/>
              <a:pPr/>
              <a:t>‹#›</a:t>
            </a:fld>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2"/>
          <p:cNvSpPr txBox="1">
            <a:spLocks noGrp="1" noChangeArrowheads="1"/>
          </p:cNvSpPr>
          <p:nvPr>
            <p:ph type="sldNum" sz="quarter" idx="10"/>
          </p:nvPr>
        </p:nvSpPr>
        <p:spPr>
          <a:ln/>
        </p:spPr>
        <p:txBody>
          <a:bodyPr/>
          <a:lstStyle>
            <a:lvl1pPr>
              <a:defRPr/>
            </a:lvl1pPr>
          </a:lstStyle>
          <a:p>
            <a:fld id="{EF77AC0E-27EF-E14E-BC9F-84B034B1FCF4}" type="slidenum">
              <a:rPr lang="en-US"/>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fld id="{946C5B3A-A64F-A54B-A58B-3B2CAF5437A9}" type="slidenum">
              <a:rPr lang="en-US"/>
              <a:pPr/>
              <a:t>‹#›</a:t>
            </a:fld>
            <a:endParaRPr lang="en-US"/>
          </a:p>
        </p:txBody>
      </p: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fld id="{943E7F9E-CB94-2B4A-A90C-850E60BA7DD2}" type="slidenum">
              <a:rPr lang="en-US"/>
              <a:pPr/>
              <a:t>‹#›</a:t>
            </a:fld>
            <a:endParaRPr lang="en-US"/>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2433DBA5-07C6-7A43-8C04-0180273A89D0}" type="slidenum">
              <a:rPr lang="en-US"/>
              <a:pPr/>
              <a:t>‹#›</a:t>
            </a:fld>
            <a:endParaRPr lang="en-US"/>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40B1547A-F530-E245-B33F-D177CC349E1F}" type="slidenum">
              <a:rPr lang="en-US"/>
              <a:pPr/>
              <a:t>‹#›</a:t>
            </a:fld>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95363"/>
            <a:ext cx="3900488" cy="586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2488" y="995363"/>
            <a:ext cx="3900487" cy="586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0"/>
            <a:ext cx="21018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125" y="0"/>
            <a:ext cx="6157913"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9EFFE31C-47C8-9D41-A01F-7E4765A04EC1}" type="slidenum">
              <a:rPr lang="en-US"/>
              <a:pPr/>
              <a:t>‹#›</a:t>
            </a:fld>
            <a:endParaRPr lang="en-US"/>
          </a:p>
        </p:txBody>
      </p:sp>
    </p:spTree>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1E110302-2B61-C54A-9F0E-DCADD26B9820}" type="slidenum">
              <a:rPr lang="en-US"/>
              <a:pPr/>
              <a:t>‹#›</a:t>
            </a:fld>
            <a:endParaRPr lang="en-US"/>
          </a:p>
        </p:txBody>
      </p:sp>
    </p:spTree>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2"/>
          <p:cNvSpPr txBox="1">
            <a:spLocks noGrp="1" noChangeArrowheads="1"/>
          </p:cNvSpPr>
          <p:nvPr>
            <p:ph type="sldNum" sz="quarter" idx="10"/>
          </p:nvPr>
        </p:nvSpPr>
        <p:spPr>
          <a:ln/>
        </p:spPr>
        <p:txBody>
          <a:bodyPr/>
          <a:lstStyle>
            <a:lvl1pPr>
              <a:defRPr/>
            </a:lvl1pPr>
          </a:lstStyle>
          <a:p>
            <a:fld id="{E6FAB322-886C-484E-867F-3148DB2179BB}" type="slidenum">
              <a:rPr lang="en-US"/>
              <a:pPr/>
              <a:t>‹#›</a:t>
            </a:fld>
            <a:endParaRPr lang="en-US"/>
          </a:p>
        </p:txBody>
      </p:sp>
    </p:spTree>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2"/>
          <p:cNvSpPr txBox="1">
            <a:spLocks noGrp="1" noChangeArrowheads="1"/>
          </p:cNvSpPr>
          <p:nvPr>
            <p:ph type="sldNum" sz="quarter" idx="10"/>
          </p:nvPr>
        </p:nvSpPr>
        <p:spPr>
          <a:ln/>
        </p:spPr>
        <p:txBody>
          <a:bodyPr/>
          <a:lstStyle>
            <a:lvl1pPr>
              <a:defRPr/>
            </a:lvl1pPr>
          </a:lstStyle>
          <a:p>
            <a:fld id="{8357628A-558B-354E-A362-B45DA29C8481}" type="slidenum">
              <a:rPr lang="en-US"/>
              <a:pPr/>
              <a:t>‹#›</a:t>
            </a:fld>
            <a:endParaRPr lang="en-US"/>
          </a:p>
        </p:txBody>
      </p:sp>
    </p:spTree>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2"/>
          <p:cNvSpPr txBox="1">
            <a:spLocks noGrp="1" noChangeArrowheads="1"/>
          </p:cNvSpPr>
          <p:nvPr>
            <p:ph type="sldNum" sz="quarter" idx="10"/>
          </p:nvPr>
        </p:nvSpPr>
        <p:spPr>
          <a:ln/>
        </p:spPr>
        <p:txBody>
          <a:bodyPr/>
          <a:lstStyle>
            <a:lvl1pPr>
              <a:defRPr/>
            </a:lvl1pPr>
          </a:lstStyle>
          <a:p>
            <a:fld id="{3726D5B0-C776-3648-B79E-15F79DBD119A}" type="slidenum">
              <a:rPr lang="en-US"/>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2"/>
          <p:cNvSpPr txBox="1">
            <a:spLocks noGrp="1" noChangeArrowheads="1"/>
          </p:cNvSpPr>
          <p:nvPr>
            <p:ph type="sldNum" sz="quarter" idx="10"/>
          </p:nvPr>
        </p:nvSpPr>
        <p:spPr>
          <a:ln/>
        </p:spPr>
        <p:txBody>
          <a:bodyPr/>
          <a:lstStyle>
            <a:lvl1pPr>
              <a:defRPr/>
            </a:lvl1pPr>
          </a:lstStyle>
          <a:p>
            <a:fld id="{72A075C3-5D88-7A42-B8F4-DA4983E0B469}" type="slidenum">
              <a:rPr lang="en-US"/>
              <a:pPr/>
              <a:t>‹#›</a:t>
            </a:fld>
            <a:endParaRPr lang="en-US"/>
          </a:p>
        </p:txBody>
      </p:sp>
    </p:spTree>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2"/>
          <p:cNvSpPr txBox="1">
            <a:spLocks noGrp="1" noChangeArrowheads="1"/>
          </p:cNvSpPr>
          <p:nvPr>
            <p:ph type="sldNum" sz="quarter" idx="10"/>
          </p:nvPr>
        </p:nvSpPr>
        <p:spPr>
          <a:ln/>
        </p:spPr>
        <p:txBody>
          <a:bodyPr/>
          <a:lstStyle>
            <a:lvl1pPr>
              <a:defRPr/>
            </a:lvl1pPr>
          </a:lstStyle>
          <a:p>
            <a:fld id="{7CB2800C-DEC5-0640-A7C4-272A932208C1}" type="slidenum">
              <a:rPr lang="en-US"/>
              <a:pPr/>
              <a:t>‹#›</a:t>
            </a:fld>
            <a:endParaRPr lang="en-US"/>
          </a:p>
        </p:txBody>
      </p:sp>
    </p:spTree>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fld id="{5130F41D-80A6-C740-B045-50914C523953}" type="slidenum">
              <a:rPr lang="en-US"/>
              <a:pPr/>
              <a:t>‹#›</a:t>
            </a:fld>
            <a:endParaRPr lang="en-US"/>
          </a:p>
        </p:txBody>
      </p:sp>
    </p:spTree>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fld id="{AA9D15E7-FFDB-5A41-BAA8-D0F06E1746EE}" type="slidenum">
              <a:rPr lang="en-US"/>
              <a:pPr/>
              <a:t>‹#›</a:t>
            </a:fld>
            <a:endParaRPr lang="en-US"/>
          </a:p>
        </p:txBody>
      </p:sp>
    </p:spTree>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75214D80-B357-8446-BFA5-774D9EC878DA}" type="slidenum">
              <a:rPr lang="en-US"/>
              <a:pPr/>
              <a:t>‹#›</a:t>
            </a:fld>
            <a:endParaRPr lang="en-US"/>
          </a:p>
        </p:txBody>
      </p:sp>
    </p:spTree>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fld id="{08F192E0-9F24-F447-96B2-61B255832B85}" type="slidenum">
              <a:rPr lang="en-US"/>
              <a:pPr/>
              <a:t>‹#›</a:t>
            </a:fld>
            <a:endParaRPr lang="en-US"/>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95363"/>
            <a:ext cx="3900488" cy="586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2488" y="995363"/>
            <a:ext cx="3900487" cy="5862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0"/>
            <a:ext cx="21018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125" y="0"/>
            <a:ext cx="6157913"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1600200"/>
            <a:ext cx="2101850"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600200"/>
            <a:ext cx="6157913"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Calibri"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4213" y="1844675"/>
            <a:ext cx="7773987" cy="204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1371600" y="3886200"/>
            <a:ext cx="639921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t" anchorCtr="0" compatLnSpc="1">
            <a:prstTxWarp prst="textNoShape">
              <a:avLst/>
            </a:prstTxWarp>
          </a:bodyPr>
          <a:lstStyle/>
          <a:p>
            <a:pPr lvl="0"/>
            <a:r>
              <a:rPr lang="en-US">
                <a:sym typeface="Calibri" pitchFamily="-84" charset="0"/>
              </a:rPr>
              <a:t>Click to edit Master text styles</a:t>
            </a:r>
          </a:p>
          <a:p>
            <a:pPr lvl="1"/>
            <a:r>
              <a:rPr lang="en-US">
                <a:sym typeface="Arial" pitchFamily="-84" charset="0"/>
              </a:rPr>
              <a:t>Second level</a:t>
            </a:r>
          </a:p>
          <a:p>
            <a:pPr lvl="2"/>
            <a:r>
              <a:rPr lang="en-US">
                <a:sym typeface="Arial" pitchFamily="-84" charset="0"/>
              </a:rPr>
              <a:t>Third level</a:t>
            </a:r>
          </a:p>
          <a:p>
            <a:pPr lvl="3"/>
            <a:r>
              <a:rPr lang="en-US">
                <a:sym typeface="Arial" pitchFamily="-84" charset="0"/>
              </a:rPr>
              <a:t>Fourth level</a:t>
            </a:r>
          </a:p>
          <a:p>
            <a:pPr lvl="4"/>
            <a:r>
              <a:rPr lang="en-US">
                <a:sym typeface="Arial" pitchFamily="-8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xmlns:p14="http://schemas.microsoft.com/office/powerpoint/2010/main"/>
  <p:txStyles>
    <p:titleStyle>
      <a:lvl1pPr algn="ctr" rtl="0" eaLnBrk="0" fontAlgn="base" hangingPunct="0">
        <a:spcBef>
          <a:spcPct val="0"/>
        </a:spcBef>
        <a:spcAft>
          <a:spcPct val="0"/>
        </a:spcAft>
        <a:defRPr sz="4800">
          <a:solidFill>
            <a:srgbClr val="F15A22"/>
          </a:solidFill>
          <a:latin typeface="+mj-lt"/>
          <a:ea typeface="+mj-ea"/>
          <a:cs typeface="+mj-cs"/>
          <a:sym typeface="Calibri Bold" charset="0"/>
        </a:defRPr>
      </a:lvl1pPr>
      <a:lvl2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9pPr>
    </p:titleStyle>
    <p:bodyStyle>
      <a:lvl1pPr marL="342900" indent="-342900" algn="ctr" rtl="0" eaLnBrk="0" fontAlgn="base" hangingPunct="0">
        <a:spcBef>
          <a:spcPts val="700"/>
        </a:spcBef>
        <a:spcAft>
          <a:spcPct val="0"/>
        </a:spcAft>
        <a:defRPr sz="3200">
          <a:solidFill>
            <a:srgbClr val="292929"/>
          </a:solidFill>
          <a:latin typeface="+mn-lt"/>
          <a:ea typeface="+mn-ea"/>
          <a:cs typeface="+mn-cs"/>
          <a:sym typeface="Calibri" pitchFamily="-84" charset="0"/>
        </a:defRPr>
      </a:lvl1pPr>
      <a:lvl2pPr marL="295275" indent="161925" algn="ctr" rtl="0" eaLnBrk="0" fontAlgn="base" hangingPunct="0">
        <a:spcBef>
          <a:spcPts val="500"/>
        </a:spcBef>
        <a:spcAft>
          <a:spcPct val="0"/>
        </a:spcAft>
        <a:defRPr sz="2400">
          <a:solidFill>
            <a:srgbClr val="292929"/>
          </a:solidFill>
          <a:latin typeface="Arial" charset="0"/>
          <a:ea typeface="+mn-ea"/>
          <a:cs typeface="+mn-cs"/>
          <a:sym typeface="Arial" pitchFamily="-84" charset="0"/>
        </a:defRPr>
      </a:lvl2pPr>
      <a:lvl3pPr marL="615950" indent="298450" algn="ctr" rtl="0" eaLnBrk="0" fontAlgn="base" hangingPunct="0">
        <a:spcBef>
          <a:spcPts val="400"/>
        </a:spcBef>
        <a:spcAft>
          <a:spcPct val="0"/>
        </a:spcAft>
        <a:defRPr sz="2000">
          <a:solidFill>
            <a:srgbClr val="292929"/>
          </a:solidFill>
          <a:latin typeface="Arial" charset="0"/>
          <a:ea typeface="+mn-ea"/>
          <a:cs typeface="+mn-cs"/>
          <a:sym typeface="Arial" pitchFamily="-84" charset="0"/>
        </a:defRPr>
      </a:lvl3pPr>
      <a:lvl4pPr marL="938213" indent="433388" algn="ctr" rtl="0" eaLnBrk="0" fontAlgn="base" hangingPunct="0">
        <a:spcBef>
          <a:spcPts val="300"/>
        </a:spcBef>
        <a:spcAft>
          <a:spcPct val="0"/>
        </a:spcAft>
        <a:defRPr sz="1500">
          <a:solidFill>
            <a:srgbClr val="292929"/>
          </a:solidFill>
          <a:latin typeface="Arial" charset="0"/>
          <a:ea typeface="+mn-ea"/>
          <a:cs typeface="+mn-cs"/>
          <a:sym typeface="Arial" pitchFamily="-84" charset="0"/>
        </a:defRPr>
      </a:lvl4pPr>
      <a:lvl5pPr marL="1258888" indent="569913" algn="ctr" rtl="0" eaLnBrk="0" fontAlgn="base" hangingPunct="0">
        <a:spcBef>
          <a:spcPts val="300"/>
        </a:spcBef>
        <a:spcAft>
          <a:spcPct val="0"/>
        </a:spcAft>
        <a:defRPr sz="1500">
          <a:solidFill>
            <a:srgbClr val="292929"/>
          </a:solidFill>
          <a:latin typeface="Arial" charset="0"/>
          <a:ea typeface="+mn-ea"/>
          <a:cs typeface="+mn-cs"/>
          <a:sym typeface="Arial" pitchFamily="-84" charset="0"/>
        </a:defRPr>
      </a:lvl5pPr>
      <a:lvl6pPr marL="1716088" algn="ctr" rtl="0" fontAlgn="base">
        <a:spcBef>
          <a:spcPts val="300"/>
        </a:spcBef>
        <a:spcAft>
          <a:spcPct val="0"/>
        </a:spcAft>
        <a:defRPr sz="1500">
          <a:solidFill>
            <a:srgbClr val="292929"/>
          </a:solidFill>
          <a:latin typeface="Arial" charset="0"/>
          <a:ea typeface="+mn-ea"/>
          <a:cs typeface="+mn-cs"/>
          <a:sym typeface="Arial" charset="0"/>
        </a:defRPr>
      </a:lvl6pPr>
      <a:lvl7pPr marL="2173288" algn="ctr" rtl="0" fontAlgn="base">
        <a:spcBef>
          <a:spcPts val="300"/>
        </a:spcBef>
        <a:spcAft>
          <a:spcPct val="0"/>
        </a:spcAft>
        <a:defRPr sz="1500">
          <a:solidFill>
            <a:srgbClr val="292929"/>
          </a:solidFill>
          <a:latin typeface="Arial" charset="0"/>
          <a:ea typeface="+mn-ea"/>
          <a:cs typeface="+mn-cs"/>
          <a:sym typeface="Arial" charset="0"/>
        </a:defRPr>
      </a:lvl7pPr>
      <a:lvl8pPr marL="2630488" algn="ctr" rtl="0" fontAlgn="base">
        <a:spcBef>
          <a:spcPts val="300"/>
        </a:spcBef>
        <a:spcAft>
          <a:spcPct val="0"/>
        </a:spcAft>
        <a:defRPr sz="1500">
          <a:solidFill>
            <a:srgbClr val="292929"/>
          </a:solidFill>
          <a:latin typeface="Arial" charset="0"/>
          <a:ea typeface="+mn-ea"/>
          <a:cs typeface="+mn-cs"/>
          <a:sym typeface="Arial" charset="0"/>
        </a:defRPr>
      </a:lvl8pPr>
      <a:lvl9pPr marL="3087688" algn="ctr" rtl="0" fontAlgn="base">
        <a:spcBef>
          <a:spcPts val="300"/>
        </a:spcBef>
        <a:spcAft>
          <a:spcPct val="0"/>
        </a:spcAft>
        <a:defRPr sz="1500">
          <a:solidFill>
            <a:srgbClr val="292929"/>
          </a:solidFill>
          <a:latin typeface="Arial" charset="0"/>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674688" y="889000"/>
            <a:ext cx="8229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ctr" anchorCtr="0" compatLnSpc="1">
            <a:prstTxWarp prst="textNoShape">
              <a:avLst/>
            </a:prstTxWarp>
          </a:bodyPr>
          <a:lstStyle/>
          <a:p>
            <a:pPr lvl="0"/>
            <a:r>
              <a:rPr lang="en-US">
                <a:sym typeface="Arial Bold" charset="0"/>
              </a:rPr>
              <a:t>Click to edit Master title style</a:t>
            </a:r>
          </a:p>
        </p:txBody>
      </p:sp>
      <p:sp>
        <p:nvSpPr>
          <p:cNvPr id="2050" name="Rectangle 2"/>
          <p:cNvSpPr>
            <a:spLocks noGrp="1" noChangeArrowheads="1"/>
          </p:cNvSpPr>
          <p:nvPr>
            <p:ph type="body" idx="1"/>
          </p:nvPr>
        </p:nvSpPr>
        <p:spPr bwMode="auto">
          <a:xfrm>
            <a:off x="674688" y="2214563"/>
            <a:ext cx="8229600" cy="4643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a:sym typeface="Arial" pitchFamily="-84" charset="0"/>
              </a:rPr>
              <a:t>Click to edit Master text styles</a:t>
            </a:r>
          </a:p>
          <a:p>
            <a:pPr lvl="1"/>
            <a:r>
              <a:rPr lang="en-US">
                <a:sym typeface="Arial" pitchFamily="-84" charset="0"/>
              </a:rPr>
              <a:t>Second level</a:t>
            </a:r>
          </a:p>
          <a:p>
            <a:pPr lvl="2"/>
            <a:r>
              <a:rPr lang="en-US">
                <a:sym typeface="Arial" pitchFamily="-84" charset="0"/>
              </a:rPr>
              <a:t>Third level</a:t>
            </a:r>
          </a:p>
          <a:p>
            <a:pPr lvl="3"/>
            <a:r>
              <a:rPr lang="en-US">
                <a:sym typeface="Arial" pitchFamily="-84" charset="0"/>
              </a:rPr>
              <a:t>Fourth level</a:t>
            </a:r>
          </a:p>
          <a:p>
            <a:pPr lvl="4"/>
            <a:r>
              <a:rPr lang="en-US">
                <a:sym typeface="Arial" pitchFamily="-84" charset="0"/>
              </a:rPr>
              <a:t>Fifth level</a:t>
            </a:r>
          </a:p>
        </p:txBody>
      </p:sp>
      <p:sp>
        <p:nvSpPr>
          <p:cNvPr id="2051" name="Text Box 3"/>
          <p:cNvSpPr txBox="1">
            <a:spLocks noGrp="1" noChangeArrowheads="1"/>
          </p:cNvSpPr>
          <p:nvPr>
            <p:ph type="sldNum" sz="quarter" idx="4"/>
          </p:nvPr>
        </p:nvSpPr>
        <p:spPr bwMode="auto">
          <a:xfrm>
            <a:off x="8356600" y="6457950"/>
            <a:ext cx="217488"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900">
                <a:solidFill>
                  <a:srgbClr val="808080"/>
                </a:solidFill>
                <a:latin typeface="Arial" pitchFamily="-84" charset="0"/>
                <a:ea typeface="ＭＳ Ｐゴシック" pitchFamily="-84" charset="-128"/>
                <a:sym typeface="Arial" pitchFamily="-84" charset="0"/>
              </a:defRPr>
            </a:lvl1pPr>
          </a:lstStyle>
          <a:p>
            <a:fld id="{8D39B87C-9D4E-3143-9980-973A36F1D79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xmlns:p14="http://schemas.microsoft.com/office/powerpoint/2010/main"/>
  <p:hf hdr="0" ftr="0" dt="0"/>
  <p:txStyles>
    <p:titleStyle>
      <a:lvl1pPr algn="l" rtl="0" eaLnBrk="0" fontAlgn="base" hangingPunct="0">
        <a:spcBef>
          <a:spcPct val="0"/>
        </a:spcBef>
        <a:spcAft>
          <a:spcPct val="0"/>
        </a:spcAft>
        <a:defRPr sz="2400">
          <a:solidFill>
            <a:srgbClr val="F15A22"/>
          </a:solidFill>
          <a:latin typeface="+mj-lt"/>
          <a:ea typeface="+mj-ea"/>
          <a:cs typeface="+mj-cs"/>
          <a:sym typeface="Arial Bold" pitchFamily="-84" charset="0"/>
        </a:defRPr>
      </a:lvl1pPr>
      <a:lvl2pPr algn="l" rtl="0" eaLnBrk="0" fontAlgn="base" hangingPunct="0">
        <a:spcBef>
          <a:spcPct val="0"/>
        </a:spcBef>
        <a:spcAft>
          <a:spcPct val="0"/>
        </a:spcAft>
        <a:defRPr sz="2400">
          <a:solidFill>
            <a:srgbClr val="F15A22"/>
          </a:solidFill>
          <a:latin typeface="Arial Bold" charset="0"/>
          <a:ea typeface="ヒラギノ角ゴ ProN W6" charset="0"/>
          <a:cs typeface="ヒラギノ角ゴ ProN W6" charset="0"/>
          <a:sym typeface="Arial Bold" pitchFamily="-84" charset="0"/>
        </a:defRPr>
      </a:lvl2pPr>
      <a:lvl3pPr algn="l" rtl="0" eaLnBrk="0" fontAlgn="base" hangingPunct="0">
        <a:spcBef>
          <a:spcPct val="0"/>
        </a:spcBef>
        <a:spcAft>
          <a:spcPct val="0"/>
        </a:spcAft>
        <a:defRPr sz="2400">
          <a:solidFill>
            <a:srgbClr val="F15A22"/>
          </a:solidFill>
          <a:latin typeface="Arial Bold" charset="0"/>
          <a:ea typeface="ヒラギノ角ゴ ProN W6" charset="0"/>
          <a:cs typeface="ヒラギノ角ゴ ProN W6" charset="0"/>
          <a:sym typeface="Arial Bold" pitchFamily="-84" charset="0"/>
        </a:defRPr>
      </a:lvl3pPr>
      <a:lvl4pPr algn="l" rtl="0" eaLnBrk="0" fontAlgn="base" hangingPunct="0">
        <a:spcBef>
          <a:spcPct val="0"/>
        </a:spcBef>
        <a:spcAft>
          <a:spcPct val="0"/>
        </a:spcAft>
        <a:defRPr sz="2400">
          <a:solidFill>
            <a:srgbClr val="F15A22"/>
          </a:solidFill>
          <a:latin typeface="Arial Bold" charset="0"/>
          <a:ea typeface="ヒラギノ角ゴ ProN W6" charset="0"/>
          <a:cs typeface="ヒラギノ角ゴ ProN W6" charset="0"/>
          <a:sym typeface="Arial Bold" pitchFamily="-84" charset="0"/>
        </a:defRPr>
      </a:lvl4pPr>
      <a:lvl5pPr algn="l" rtl="0" eaLnBrk="0" fontAlgn="base" hangingPunct="0">
        <a:spcBef>
          <a:spcPct val="0"/>
        </a:spcBef>
        <a:spcAft>
          <a:spcPct val="0"/>
        </a:spcAft>
        <a:defRPr sz="2400">
          <a:solidFill>
            <a:srgbClr val="F15A22"/>
          </a:solidFill>
          <a:latin typeface="Arial Bold" charset="0"/>
          <a:ea typeface="ヒラギノ角ゴ ProN W6" charset="0"/>
          <a:cs typeface="ヒラギノ角ゴ ProN W6" charset="0"/>
          <a:sym typeface="Arial Bold" pitchFamily="-84" charset="0"/>
        </a:defRPr>
      </a:lvl5pPr>
      <a:lvl6pPr marL="457200" algn="l" rtl="0" fontAlgn="base">
        <a:spcBef>
          <a:spcPct val="0"/>
        </a:spcBef>
        <a:spcAft>
          <a:spcPct val="0"/>
        </a:spcAft>
        <a:defRPr sz="2400">
          <a:solidFill>
            <a:srgbClr val="F15A22"/>
          </a:solidFill>
          <a:latin typeface="Arial Bold" charset="0"/>
          <a:ea typeface="ヒラギノ角ゴ ProN W6" charset="0"/>
          <a:cs typeface="ヒラギノ角ゴ ProN W6" charset="0"/>
          <a:sym typeface="Arial Bold" charset="0"/>
        </a:defRPr>
      </a:lvl6pPr>
      <a:lvl7pPr marL="914400" algn="l" rtl="0" fontAlgn="base">
        <a:spcBef>
          <a:spcPct val="0"/>
        </a:spcBef>
        <a:spcAft>
          <a:spcPct val="0"/>
        </a:spcAft>
        <a:defRPr sz="2400">
          <a:solidFill>
            <a:srgbClr val="F15A22"/>
          </a:solidFill>
          <a:latin typeface="Arial Bold" charset="0"/>
          <a:ea typeface="ヒラギノ角ゴ ProN W6" charset="0"/>
          <a:cs typeface="ヒラギノ角ゴ ProN W6" charset="0"/>
          <a:sym typeface="Arial Bold" charset="0"/>
        </a:defRPr>
      </a:lvl7pPr>
      <a:lvl8pPr marL="1371600" algn="l" rtl="0" fontAlgn="base">
        <a:spcBef>
          <a:spcPct val="0"/>
        </a:spcBef>
        <a:spcAft>
          <a:spcPct val="0"/>
        </a:spcAft>
        <a:defRPr sz="2400">
          <a:solidFill>
            <a:srgbClr val="F15A22"/>
          </a:solidFill>
          <a:latin typeface="Arial Bold" charset="0"/>
          <a:ea typeface="ヒラギノ角ゴ ProN W6" charset="0"/>
          <a:cs typeface="ヒラギノ角ゴ ProN W6" charset="0"/>
          <a:sym typeface="Arial Bold" charset="0"/>
        </a:defRPr>
      </a:lvl8pPr>
      <a:lvl9pPr marL="1828800" algn="l" rtl="0" fontAlgn="base">
        <a:spcBef>
          <a:spcPct val="0"/>
        </a:spcBef>
        <a:spcAft>
          <a:spcPct val="0"/>
        </a:spcAft>
        <a:defRPr sz="2400">
          <a:solidFill>
            <a:srgbClr val="F15A22"/>
          </a:solidFill>
          <a:latin typeface="Arial Bold" charset="0"/>
          <a:ea typeface="ヒラギノ角ゴ ProN W6" charset="0"/>
          <a:cs typeface="ヒラギノ角ゴ ProN W6" charset="0"/>
          <a:sym typeface="Arial Bold" charset="0"/>
        </a:defRPr>
      </a:lvl9pPr>
    </p:titleStyle>
    <p:bodyStyle>
      <a:lvl1pPr marL="342900" indent="-342900" algn="l" rtl="0" eaLnBrk="0" fontAlgn="base" hangingPunct="0">
        <a:spcBef>
          <a:spcPts val="500"/>
        </a:spcBef>
        <a:spcAft>
          <a:spcPct val="0"/>
        </a:spcAft>
        <a:buClr>
          <a:srgbClr val="292929"/>
        </a:buClr>
        <a:buSzPct val="100000"/>
        <a:buFont typeface="Arial" pitchFamily="-84" charset="0"/>
        <a:buChar char="•"/>
        <a:defRPr sz="2000">
          <a:solidFill>
            <a:srgbClr val="292929"/>
          </a:solidFill>
          <a:latin typeface="+mn-lt"/>
          <a:ea typeface="+mn-ea"/>
          <a:cs typeface="+mn-cs"/>
          <a:sym typeface="Arial" pitchFamily="-84" charset="0"/>
        </a:defRPr>
      </a:lvl1pPr>
      <a:lvl2pPr marL="704850" indent="-285750" algn="l" rtl="0" eaLnBrk="0" fontAlgn="base" hangingPunct="0">
        <a:spcBef>
          <a:spcPts val="400"/>
        </a:spcBef>
        <a:spcAft>
          <a:spcPct val="0"/>
        </a:spcAft>
        <a:buClr>
          <a:srgbClr val="292929"/>
        </a:buClr>
        <a:buSzPct val="100000"/>
        <a:buFont typeface="Arial" pitchFamily="-84" charset="0"/>
        <a:buChar char="–"/>
        <a:defRPr>
          <a:solidFill>
            <a:srgbClr val="292929"/>
          </a:solidFill>
          <a:latin typeface="+mn-lt"/>
          <a:ea typeface="+mn-ea"/>
          <a:cs typeface="+mn-cs"/>
          <a:sym typeface="Arial" pitchFamily="-84" charset="0"/>
        </a:defRPr>
      </a:lvl2pPr>
      <a:lvl3pPr marL="1104900" indent="-228600" algn="l" rtl="0" eaLnBrk="0" fontAlgn="base" hangingPunct="0">
        <a:spcBef>
          <a:spcPts val="400"/>
        </a:spcBef>
        <a:spcAft>
          <a:spcPct val="0"/>
        </a:spcAft>
        <a:buClr>
          <a:srgbClr val="292929"/>
        </a:buClr>
        <a:buSzPct val="100000"/>
        <a:buFont typeface="Arial" pitchFamily="-84" charset="0"/>
        <a:buChar char="•"/>
        <a:defRPr>
          <a:solidFill>
            <a:srgbClr val="292929"/>
          </a:solidFill>
          <a:latin typeface="+mn-lt"/>
          <a:ea typeface="+mn-ea"/>
          <a:cs typeface="+mn-cs"/>
          <a:sym typeface="Arial" pitchFamily="-84" charset="0"/>
        </a:defRPr>
      </a:lvl3pPr>
      <a:lvl4pPr marL="1562100" indent="-228600" algn="l" rtl="0" eaLnBrk="0" fontAlgn="base" hangingPunct="0">
        <a:spcBef>
          <a:spcPts val="400"/>
        </a:spcBef>
        <a:spcAft>
          <a:spcPct val="0"/>
        </a:spcAft>
        <a:buClr>
          <a:srgbClr val="292929"/>
        </a:buClr>
        <a:buSzPct val="100000"/>
        <a:buFont typeface="Arial" pitchFamily="-84" charset="0"/>
        <a:buChar char="–"/>
        <a:defRPr sz="1600">
          <a:solidFill>
            <a:srgbClr val="292929"/>
          </a:solidFill>
          <a:latin typeface="+mn-lt"/>
          <a:ea typeface="+mn-ea"/>
          <a:cs typeface="+mn-cs"/>
          <a:sym typeface="Arial" pitchFamily="-84" charset="0"/>
        </a:defRPr>
      </a:lvl4pPr>
      <a:lvl5pPr marL="2019300" indent="-228600" algn="l" rtl="0" eaLnBrk="0" fontAlgn="base" hangingPunct="0">
        <a:spcBef>
          <a:spcPts val="400"/>
        </a:spcBef>
        <a:spcAft>
          <a:spcPct val="0"/>
        </a:spcAft>
        <a:buClr>
          <a:srgbClr val="292929"/>
        </a:buClr>
        <a:buSzPct val="100000"/>
        <a:buFont typeface="Arial" pitchFamily="-84" charset="0"/>
        <a:buChar char="»"/>
        <a:defRPr sz="1600">
          <a:solidFill>
            <a:srgbClr val="292929"/>
          </a:solidFill>
          <a:latin typeface="+mn-lt"/>
          <a:ea typeface="+mn-ea"/>
          <a:cs typeface="+mn-cs"/>
          <a:sym typeface="Arial" pitchFamily="-84" charset="0"/>
        </a:defRPr>
      </a:lvl5pPr>
      <a:lvl6pPr marL="2476500" indent="-228600" algn="l" rtl="0" fontAlgn="base">
        <a:spcBef>
          <a:spcPts val="400"/>
        </a:spcBef>
        <a:spcAft>
          <a:spcPct val="0"/>
        </a:spcAft>
        <a:buClr>
          <a:srgbClr val="292929"/>
        </a:buClr>
        <a:buSzPct val="100000"/>
        <a:buFont typeface="Arial" charset="0"/>
        <a:buChar char="»"/>
        <a:defRPr sz="1600">
          <a:solidFill>
            <a:srgbClr val="292929"/>
          </a:solidFill>
          <a:latin typeface="+mn-lt"/>
          <a:ea typeface="+mn-ea"/>
          <a:cs typeface="+mn-cs"/>
          <a:sym typeface="Arial" charset="0"/>
        </a:defRPr>
      </a:lvl6pPr>
      <a:lvl7pPr marL="2933700" indent="-228600" algn="l" rtl="0" fontAlgn="base">
        <a:spcBef>
          <a:spcPts val="400"/>
        </a:spcBef>
        <a:spcAft>
          <a:spcPct val="0"/>
        </a:spcAft>
        <a:buClr>
          <a:srgbClr val="292929"/>
        </a:buClr>
        <a:buSzPct val="100000"/>
        <a:buFont typeface="Arial" charset="0"/>
        <a:buChar char="»"/>
        <a:defRPr sz="1600">
          <a:solidFill>
            <a:srgbClr val="292929"/>
          </a:solidFill>
          <a:latin typeface="+mn-lt"/>
          <a:ea typeface="+mn-ea"/>
          <a:cs typeface="+mn-cs"/>
          <a:sym typeface="Arial" charset="0"/>
        </a:defRPr>
      </a:lvl7pPr>
      <a:lvl8pPr marL="3390900" indent="-228600" algn="l" rtl="0" fontAlgn="base">
        <a:spcBef>
          <a:spcPts val="400"/>
        </a:spcBef>
        <a:spcAft>
          <a:spcPct val="0"/>
        </a:spcAft>
        <a:buClr>
          <a:srgbClr val="292929"/>
        </a:buClr>
        <a:buSzPct val="100000"/>
        <a:buFont typeface="Arial" charset="0"/>
        <a:buChar char="»"/>
        <a:defRPr sz="1600">
          <a:solidFill>
            <a:srgbClr val="292929"/>
          </a:solidFill>
          <a:latin typeface="+mn-lt"/>
          <a:ea typeface="+mn-ea"/>
          <a:cs typeface="+mn-cs"/>
          <a:sym typeface="Arial" charset="0"/>
        </a:defRPr>
      </a:lvl8pPr>
      <a:lvl9pPr marL="3848100" indent="-228600" algn="l" rtl="0" fontAlgn="base">
        <a:spcBef>
          <a:spcPts val="400"/>
        </a:spcBef>
        <a:spcAft>
          <a:spcPct val="0"/>
        </a:spcAft>
        <a:buClr>
          <a:srgbClr val="292929"/>
        </a:buClr>
        <a:buSzPct val="100000"/>
        <a:buFont typeface="Arial" charset="0"/>
        <a:buChar char="»"/>
        <a:defRPr sz="16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0" y="0"/>
            <a:ext cx="9144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88900" tIns="88900" rIns="88900" bIns="88900" numCol="1" anchor="ctr" anchorCtr="0" compatLnSpc="1">
            <a:prstTxWarp prst="textNoShape">
              <a:avLst/>
            </a:prstTxWarp>
          </a:bodyPr>
          <a:lstStyle/>
          <a:p>
            <a:pPr lvl="0"/>
            <a:r>
              <a:rPr lang="en-US">
                <a:sym typeface="Calibri Bold" charset="0"/>
              </a:rPr>
              <a:t>Click to edit Master title style</a:t>
            </a:r>
          </a:p>
        </p:txBody>
      </p:sp>
      <p:sp>
        <p:nvSpPr>
          <p:cNvPr id="3074" name="Text Box 2"/>
          <p:cNvSpPr txBox="1">
            <a:spLocks noGrp="1" noChangeArrowheads="1"/>
          </p:cNvSpPr>
          <p:nvPr>
            <p:ph type="sldNum" sz="quarter" idx="4"/>
          </p:nvPr>
        </p:nvSpPr>
        <p:spPr bwMode="auto">
          <a:xfrm>
            <a:off x="8656638" y="6407150"/>
            <a:ext cx="258762"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200">
                <a:solidFill>
                  <a:schemeClr val="tx1"/>
                </a:solidFill>
                <a:latin typeface="Arial" pitchFamily="-84" charset="0"/>
                <a:ea typeface="ＭＳ Ｐゴシック" pitchFamily="-84" charset="-128"/>
                <a:sym typeface="Arial" pitchFamily="-84" charset="0"/>
              </a:defRPr>
            </a:lvl1pPr>
          </a:lstStyle>
          <a:p>
            <a:fld id="{A56C65C2-1248-4C4C-BAC7-97A81C51FA3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xmlns:p14="http://schemas.microsoft.com/office/powerpoint/2010/main"/>
  <p:hf hdr="0" ftr="0" dt="0"/>
  <p:txStyles>
    <p:titleStyle>
      <a:lvl1pPr algn="ctr" rtl="0" eaLnBrk="0" fontAlgn="base" hangingPunct="0">
        <a:spcBef>
          <a:spcPct val="0"/>
        </a:spcBef>
        <a:spcAft>
          <a:spcPct val="0"/>
        </a:spcAft>
        <a:defRPr sz="4800">
          <a:solidFill>
            <a:srgbClr val="F15A22"/>
          </a:solidFill>
          <a:latin typeface="+mj-lt"/>
          <a:ea typeface="+mj-ea"/>
          <a:cs typeface="+mj-cs"/>
          <a:sym typeface="Calibri Bold" charset="0"/>
        </a:defRPr>
      </a:lvl1pPr>
      <a:lvl2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9pPr>
    </p:titleStyle>
    <p:bodyStyle>
      <a:lvl1pPr marL="338138" indent="-338138" algn="l" rtl="0" eaLnBrk="0" fontAlgn="base" hangingPunct="0">
        <a:spcBef>
          <a:spcPts val="700"/>
        </a:spcBef>
        <a:spcAft>
          <a:spcPct val="0"/>
        </a:spcAft>
        <a:buClr>
          <a:srgbClr val="7575D1"/>
        </a:buClr>
        <a:buSzPct val="150000"/>
        <a:buFont typeface="Arial" pitchFamily="-84" charset="0"/>
        <a:buChar char="•"/>
        <a:defRPr sz="2700">
          <a:solidFill>
            <a:srgbClr val="292929"/>
          </a:solidFill>
          <a:latin typeface="+mn-lt"/>
          <a:ea typeface="+mn-ea"/>
          <a:cs typeface="+mn-cs"/>
          <a:sym typeface="Arial" pitchFamily="-84" charset="0"/>
        </a:defRPr>
      </a:lvl1pPr>
      <a:lvl2pPr marL="495300" indent="-201613" algn="l" rtl="0" eaLnBrk="0" fontAlgn="base" hangingPunct="0">
        <a:spcBef>
          <a:spcPts val="500"/>
        </a:spcBef>
        <a:spcAft>
          <a:spcPct val="0"/>
        </a:spcAft>
        <a:buClr>
          <a:srgbClr val="6B6BCE"/>
        </a:buClr>
        <a:buSzPct val="100000"/>
        <a:buFont typeface="Wingdings" pitchFamily="-84" charset="2"/>
        <a:buChar char="§"/>
        <a:defRPr sz="2400">
          <a:solidFill>
            <a:srgbClr val="292929"/>
          </a:solidFill>
          <a:latin typeface="+mn-lt"/>
          <a:ea typeface="+mn-ea"/>
          <a:cs typeface="+mn-cs"/>
          <a:sym typeface="Arial" pitchFamily="-84" charset="0"/>
        </a:defRPr>
      </a:lvl2pPr>
      <a:lvl3pPr marL="776288" indent="-160338" algn="l" rtl="0" eaLnBrk="0" fontAlgn="base" hangingPunct="0">
        <a:spcBef>
          <a:spcPts val="400"/>
        </a:spcBef>
        <a:spcAft>
          <a:spcPct val="0"/>
        </a:spcAft>
        <a:buClr>
          <a:srgbClr val="6B6BCE"/>
        </a:buClr>
        <a:buSzPct val="100000"/>
        <a:buFont typeface="Arial" pitchFamily="-84" charset="0"/>
        <a:buChar char="•"/>
        <a:defRPr sz="2000">
          <a:solidFill>
            <a:srgbClr val="292929"/>
          </a:solidFill>
          <a:latin typeface="+mn-lt"/>
          <a:ea typeface="+mn-ea"/>
          <a:cs typeface="+mn-cs"/>
          <a:sym typeface="Arial" pitchFamily="-84" charset="0"/>
        </a:defRPr>
      </a:lvl3pPr>
      <a:lvl4pPr marL="1096963" indent="-160338" algn="l" rtl="0" eaLnBrk="0" fontAlgn="base" hangingPunct="0">
        <a:spcBef>
          <a:spcPts val="300"/>
        </a:spcBef>
        <a:spcAft>
          <a:spcPct val="0"/>
        </a:spcAft>
        <a:buClr>
          <a:srgbClr val="9C9CDE"/>
        </a:buClr>
        <a:buSzPct val="100000"/>
        <a:buFont typeface="Wingdings" pitchFamily="-84" charset="2"/>
        <a:buChar char="§"/>
        <a:defRPr sz="1500">
          <a:solidFill>
            <a:srgbClr val="292929"/>
          </a:solidFill>
          <a:latin typeface="+mn-lt"/>
          <a:ea typeface="+mn-ea"/>
          <a:cs typeface="+mn-cs"/>
          <a:sym typeface="Arial" pitchFamily="-84" charset="0"/>
        </a:defRPr>
      </a:lvl4pPr>
      <a:lvl5pPr marL="1419225" indent="-160338" algn="l" rtl="0" eaLnBrk="0" fontAlgn="base" hangingPunct="0">
        <a:spcBef>
          <a:spcPts val="300"/>
        </a:spcBef>
        <a:spcAft>
          <a:spcPct val="0"/>
        </a:spcAft>
        <a:buClr>
          <a:srgbClr val="9C9CDE"/>
        </a:buClr>
        <a:buSzPct val="100000"/>
        <a:buFont typeface="Arial" pitchFamily="-84" charset="0"/>
        <a:buChar char="•"/>
        <a:defRPr sz="1500">
          <a:solidFill>
            <a:srgbClr val="292929"/>
          </a:solidFill>
          <a:latin typeface="+mn-lt"/>
          <a:ea typeface="+mn-ea"/>
          <a:cs typeface="+mn-cs"/>
          <a:sym typeface="Arial" pitchFamily="-84" charset="0"/>
        </a:defRPr>
      </a:lvl5pPr>
      <a:lvl6pPr marL="18764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6pPr>
      <a:lvl7pPr marL="23336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7pPr>
      <a:lvl8pPr marL="27908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8pPr>
      <a:lvl9pPr marL="32480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65125" y="0"/>
            <a:ext cx="841216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ctr" anchorCtr="0" compatLnSpc="1">
            <a:prstTxWarp prst="textNoShape">
              <a:avLst/>
            </a:prstTxWarp>
          </a:bodyPr>
          <a:lstStyle/>
          <a:p>
            <a:pPr lvl="0"/>
            <a:r>
              <a:rPr lang="en-US">
                <a:sym typeface="Calibri Bold" charset="0"/>
              </a:rPr>
              <a:t>Click to edit Master title style</a:t>
            </a:r>
          </a:p>
        </p:txBody>
      </p:sp>
      <p:sp>
        <p:nvSpPr>
          <p:cNvPr id="4098" name="Rectangle 2"/>
          <p:cNvSpPr>
            <a:spLocks noGrp="1" noChangeArrowheads="1"/>
          </p:cNvSpPr>
          <p:nvPr>
            <p:ph type="body" idx="1"/>
          </p:nvPr>
        </p:nvSpPr>
        <p:spPr bwMode="auto">
          <a:xfrm>
            <a:off x="609600" y="995363"/>
            <a:ext cx="7953375" cy="586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t" anchorCtr="0" compatLnSpc="1">
            <a:prstTxWarp prst="textNoShape">
              <a:avLst/>
            </a:prstTxWarp>
          </a:bodyPr>
          <a:lstStyle/>
          <a:p>
            <a:pPr lvl="0"/>
            <a:r>
              <a:rPr lang="en-US">
                <a:sym typeface="Arial" pitchFamily="-84" charset="0"/>
              </a:rPr>
              <a:t>Click to edit Master text styles</a:t>
            </a:r>
          </a:p>
          <a:p>
            <a:pPr lvl="1"/>
            <a:r>
              <a:rPr lang="en-US">
                <a:sym typeface="Arial" pitchFamily="-84" charset="0"/>
              </a:rPr>
              <a:t>Second level</a:t>
            </a:r>
          </a:p>
          <a:p>
            <a:pPr lvl="2"/>
            <a:r>
              <a:rPr lang="en-US">
                <a:sym typeface="Arial" pitchFamily="-84" charset="0"/>
              </a:rPr>
              <a:t>Third level</a:t>
            </a:r>
          </a:p>
          <a:p>
            <a:pPr lvl="3"/>
            <a:r>
              <a:rPr lang="en-US">
                <a:sym typeface="Arial" pitchFamily="-84" charset="0"/>
              </a:rPr>
              <a:t>Fourth level</a:t>
            </a:r>
          </a:p>
          <a:p>
            <a:pPr lvl="4"/>
            <a:r>
              <a:rPr lang="en-US">
                <a:sym typeface="Arial" pitchFamily="-84" charset="0"/>
              </a:rPr>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xmlns:p14="http://schemas.microsoft.com/office/powerpoint/2010/main"/>
  <p:txStyles>
    <p:titleStyle>
      <a:lvl1pPr algn="ctr" rtl="0" eaLnBrk="0" fontAlgn="base" hangingPunct="0">
        <a:spcBef>
          <a:spcPct val="0"/>
        </a:spcBef>
        <a:spcAft>
          <a:spcPct val="0"/>
        </a:spcAft>
        <a:defRPr sz="4800">
          <a:solidFill>
            <a:srgbClr val="F15A22"/>
          </a:solidFill>
          <a:latin typeface="+mj-lt"/>
          <a:ea typeface="+mj-ea"/>
          <a:cs typeface="+mj-cs"/>
          <a:sym typeface="Calibri Bold" charset="0"/>
        </a:defRPr>
      </a:lvl1pPr>
      <a:lvl2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9pPr>
    </p:titleStyle>
    <p:bodyStyle>
      <a:lvl1pPr marL="338138" indent="-338138" algn="l" rtl="0" eaLnBrk="0" fontAlgn="base" hangingPunct="0">
        <a:spcBef>
          <a:spcPts val="700"/>
        </a:spcBef>
        <a:spcAft>
          <a:spcPct val="0"/>
        </a:spcAft>
        <a:buClr>
          <a:srgbClr val="7575D1"/>
        </a:buClr>
        <a:buSzPct val="150000"/>
        <a:buFont typeface="Arial" pitchFamily="-84" charset="0"/>
        <a:buChar char="•"/>
        <a:defRPr sz="2700">
          <a:solidFill>
            <a:srgbClr val="292929"/>
          </a:solidFill>
          <a:latin typeface="+mn-lt"/>
          <a:ea typeface="+mn-ea"/>
          <a:cs typeface="+mn-cs"/>
          <a:sym typeface="Arial" pitchFamily="-84" charset="0"/>
        </a:defRPr>
      </a:lvl1pPr>
      <a:lvl2pPr marL="469900" indent="-201613" algn="l" rtl="0" eaLnBrk="0" fontAlgn="base" hangingPunct="0">
        <a:spcBef>
          <a:spcPts val="500"/>
        </a:spcBef>
        <a:spcAft>
          <a:spcPct val="0"/>
        </a:spcAft>
        <a:buClr>
          <a:srgbClr val="6B6BCE"/>
        </a:buClr>
        <a:buSzPct val="100000"/>
        <a:buFont typeface="Wingdings" pitchFamily="-84" charset="2"/>
        <a:buChar char="§"/>
        <a:defRPr sz="2400">
          <a:solidFill>
            <a:srgbClr val="292929"/>
          </a:solidFill>
          <a:latin typeface="+mn-lt"/>
          <a:ea typeface="+mn-ea"/>
          <a:cs typeface="+mn-cs"/>
          <a:sym typeface="Arial" pitchFamily="-84" charset="0"/>
        </a:defRPr>
      </a:lvl2pPr>
      <a:lvl3pPr marL="750888" indent="-160338" algn="l" rtl="0" eaLnBrk="0" fontAlgn="base" hangingPunct="0">
        <a:spcBef>
          <a:spcPts val="400"/>
        </a:spcBef>
        <a:spcAft>
          <a:spcPct val="0"/>
        </a:spcAft>
        <a:buClr>
          <a:srgbClr val="6B6BCE"/>
        </a:buClr>
        <a:buSzPct val="100000"/>
        <a:buFont typeface="Arial" pitchFamily="-84" charset="0"/>
        <a:buChar char="•"/>
        <a:defRPr sz="2000">
          <a:solidFill>
            <a:srgbClr val="292929"/>
          </a:solidFill>
          <a:latin typeface="+mn-lt"/>
          <a:ea typeface="+mn-ea"/>
          <a:cs typeface="+mn-cs"/>
          <a:sym typeface="Arial" pitchFamily="-84" charset="0"/>
        </a:defRPr>
      </a:lvl3pPr>
      <a:lvl4pPr marL="1071563" indent="-160338" algn="l" rtl="0" eaLnBrk="0" fontAlgn="base" hangingPunct="0">
        <a:spcBef>
          <a:spcPts val="300"/>
        </a:spcBef>
        <a:spcAft>
          <a:spcPct val="0"/>
        </a:spcAft>
        <a:buClr>
          <a:srgbClr val="9C9CDE"/>
        </a:buClr>
        <a:buSzPct val="100000"/>
        <a:buFont typeface="Wingdings" pitchFamily="-84" charset="2"/>
        <a:buChar char="§"/>
        <a:defRPr sz="1500">
          <a:solidFill>
            <a:srgbClr val="292929"/>
          </a:solidFill>
          <a:latin typeface="+mn-lt"/>
          <a:ea typeface="+mn-ea"/>
          <a:cs typeface="+mn-cs"/>
          <a:sym typeface="Arial" pitchFamily="-84" charset="0"/>
        </a:defRPr>
      </a:lvl4pPr>
      <a:lvl5pPr marL="1393825" indent="-160338" algn="l" rtl="0" eaLnBrk="0" fontAlgn="base" hangingPunct="0">
        <a:spcBef>
          <a:spcPts val="300"/>
        </a:spcBef>
        <a:spcAft>
          <a:spcPct val="0"/>
        </a:spcAft>
        <a:buClr>
          <a:srgbClr val="9C9CDE"/>
        </a:buClr>
        <a:buSzPct val="100000"/>
        <a:buFont typeface="Arial" pitchFamily="-84" charset="0"/>
        <a:buChar char="•"/>
        <a:defRPr sz="1500">
          <a:solidFill>
            <a:srgbClr val="292929"/>
          </a:solidFill>
          <a:latin typeface="+mn-lt"/>
          <a:ea typeface="+mn-ea"/>
          <a:cs typeface="+mn-cs"/>
          <a:sym typeface="Arial" pitchFamily="-84" charset="0"/>
        </a:defRPr>
      </a:lvl5pPr>
      <a:lvl6pPr marL="18510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6pPr>
      <a:lvl7pPr marL="23082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7pPr>
      <a:lvl8pPr marL="27654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8pPr>
      <a:lvl9pPr marL="32226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0" y="0"/>
            <a:ext cx="9144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88900" tIns="88900" rIns="88900" bIns="88900" numCol="1" anchor="ctr" anchorCtr="0" compatLnSpc="1">
            <a:prstTxWarp prst="textNoShape">
              <a:avLst/>
            </a:prstTxWarp>
          </a:bodyPr>
          <a:lstStyle/>
          <a:p>
            <a:pPr lvl="0"/>
            <a:r>
              <a:rPr lang="en-US">
                <a:sym typeface="Calibri Bold" charset="0"/>
              </a:rPr>
              <a:t>Click to edit Master title style</a:t>
            </a:r>
          </a:p>
        </p:txBody>
      </p:sp>
      <p:sp>
        <p:nvSpPr>
          <p:cNvPr id="5122" name="Text Box 2"/>
          <p:cNvSpPr txBox="1">
            <a:spLocks noGrp="1" noChangeArrowheads="1"/>
          </p:cNvSpPr>
          <p:nvPr>
            <p:ph type="sldNum" sz="quarter" idx="4"/>
          </p:nvPr>
        </p:nvSpPr>
        <p:spPr bwMode="auto">
          <a:xfrm>
            <a:off x="8656638" y="6407150"/>
            <a:ext cx="258762"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200">
                <a:solidFill>
                  <a:schemeClr val="tx1"/>
                </a:solidFill>
                <a:latin typeface="Arial" pitchFamily="-84" charset="0"/>
                <a:ea typeface="ＭＳ Ｐゴシック" pitchFamily="-84" charset="-128"/>
                <a:sym typeface="Arial" pitchFamily="-84" charset="0"/>
              </a:defRPr>
            </a:lvl1pPr>
          </a:lstStyle>
          <a:p>
            <a:fld id="{B9B34A5F-EB14-5846-BAFD-94627506A3D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xmlns:p14="http://schemas.microsoft.com/office/powerpoint/2010/main"/>
  <p:hf hdr="0" ftr="0" dt="0"/>
  <p:txStyles>
    <p:titleStyle>
      <a:lvl1pPr algn="ctr" rtl="0" eaLnBrk="0" fontAlgn="base" hangingPunct="0">
        <a:spcBef>
          <a:spcPct val="0"/>
        </a:spcBef>
        <a:spcAft>
          <a:spcPct val="0"/>
        </a:spcAft>
        <a:defRPr sz="4800">
          <a:solidFill>
            <a:srgbClr val="F15A22"/>
          </a:solidFill>
          <a:latin typeface="+mj-lt"/>
          <a:ea typeface="+mj-ea"/>
          <a:cs typeface="+mj-cs"/>
          <a:sym typeface="Calibri Bold" charset="0"/>
        </a:defRPr>
      </a:lvl1pPr>
      <a:lvl2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9pPr>
    </p:titleStyle>
    <p:bodyStyle>
      <a:lvl1pPr marL="338138" indent="-338138" algn="l" rtl="0" eaLnBrk="0" fontAlgn="base" hangingPunct="0">
        <a:spcBef>
          <a:spcPts val="700"/>
        </a:spcBef>
        <a:spcAft>
          <a:spcPct val="0"/>
        </a:spcAft>
        <a:buClr>
          <a:srgbClr val="7575D1"/>
        </a:buClr>
        <a:buSzPct val="150000"/>
        <a:buFont typeface="Arial" pitchFamily="-84" charset="0"/>
        <a:buChar char="•"/>
        <a:defRPr sz="2700">
          <a:solidFill>
            <a:srgbClr val="292929"/>
          </a:solidFill>
          <a:latin typeface="+mn-lt"/>
          <a:ea typeface="+mn-ea"/>
          <a:cs typeface="+mn-cs"/>
          <a:sym typeface="Arial" pitchFamily="-84" charset="0"/>
        </a:defRPr>
      </a:lvl1pPr>
      <a:lvl2pPr marL="495300" indent="-201613" algn="l" rtl="0" eaLnBrk="0" fontAlgn="base" hangingPunct="0">
        <a:spcBef>
          <a:spcPts val="500"/>
        </a:spcBef>
        <a:spcAft>
          <a:spcPct val="0"/>
        </a:spcAft>
        <a:buClr>
          <a:srgbClr val="6B6BCE"/>
        </a:buClr>
        <a:buSzPct val="100000"/>
        <a:buFont typeface="Wingdings" pitchFamily="-84" charset="2"/>
        <a:buChar char="§"/>
        <a:defRPr sz="2400">
          <a:solidFill>
            <a:srgbClr val="292929"/>
          </a:solidFill>
          <a:latin typeface="+mn-lt"/>
          <a:ea typeface="+mn-ea"/>
          <a:cs typeface="+mn-cs"/>
          <a:sym typeface="Arial" pitchFamily="-84" charset="0"/>
        </a:defRPr>
      </a:lvl2pPr>
      <a:lvl3pPr marL="776288" indent="-160338" algn="l" rtl="0" eaLnBrk="0" fontAlgn="base" hangingPunct="0">
        <a:spcBef>
          <a:spcPts val="400"/>
        </a:spcBef>
        <a:spcAft>
          <a:spcPct val="0"/>
        </a:spcAft>
        <a:buClr>
          <a:srgbClr val="6B6BCE"/>
        </a:buClr>
        <a:buSzPct val="100000"/>
        <a:buFont typeface="Arial" pitchFamily="-84" charset="0"/>
        <a:buChar char="•"/>
        <a:defRPr sz="2000">
          <a:solidFill>
            <a:srgbClr val="292929"/>
          </a:solidFill>
          <a:latin typeface="+mn-lt"/>
          <a:ea typeface="+mn-ea"/>
          <a:cs typeface="+mn-cs"/>
          <a:sym typeface="Arial" pitchFamily="-84" charset="0"/>
        </a:defRPr>
      </a:lvl3pPr>
      <a:lvl4pPr marL="1096963" indent="-160338" algn="l" rtl="0" eaLnBrk="0" fontAlgn="base" hangingPunct="0">
        <a:spcBef>
          <a:spcPts val="300"/>
        </a:spcBef>
        <a:spcAft>
          <a:spcPct val="0"/>
        </a:spcAft>
        <a:buClr>
          <a:srgbClr val="9C9CDE"/>
        </a:buClr>
        <a:buSzPct val="100000"/>
        <a:buFont typeface="Wingdings" pitchFamily="-84" charset="2"/>
        <a:buChar char="§"/>
        <a:defRPr sz="1500">
          <a:solidFill>
            <a:srgbClr val="292929"/>
          </a:solidFill>
          <a:latin typeface="+mn-lt"/>
          <a:ea typeface="+mn-ea"/>
          <a:cs typeface="+mn-cs"/>
          <a:sym typeface="Arial" pitchFamily="-84" charset="0"/>
        </a:defRPr>
      </a:lvl4pPr>
      <a:lvl5pPr marL="1419225" indent="-160338" algn="l" rtl="0" eaLnBrk="0" fontAlgn="base" hangingPunct="0">
        <a:spcBef>
          <a:spcPts val="300"/>
        </a:spcBef>
        <a:spcAft>
          <a:spcPct val="0"/>
        </a:spcAft>
        <a:buClr>
          <a:srgbClr val="9C9CDE"/>
        </a:buClr>
        <a:buSzPct val="100000"/>
        <a:buFont typeface="Arial" pitchFamily="-84" charset="0"/>
        <a:buChar char="•"/>
        <a:defRPr sz="1500">
          <a:solidFill>
            <a:srgbClr val="292929"/>
          </a:solidFill>
          <a:latin typeface="+mn-lt"/>
          <a:ea typeface="+mn-ea"/>
          <a:cs typeface="+mn-cs"/>
          <a:sym typeface="Arial" pitchFamily="-84" charset="0"/>
        </a:defRPr>
      </a:lvl5pPr>
      <a:lvl6pPr marL="18764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6pPr>
      <a:lvl7pPr marL="23336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7pPr>
      <a:lvl8pPr marL="27908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8pPr>
      <a:lvl9pPr marL="32480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365125" y="0"/>
            <a:ext cx="841216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ctr" anchorCtr="0" compatLnSpc="1">
            <a:prstTxWarp prst="textNoShape">
              <a:avLst/>
            </a:prstTxWarp>
          </a:bodyPr>
          <a:lstStyle/>
          <a:p>
            <a:pPr lvl="0"/>
            <a:r>
              <a:rPr lang="en-US">
                <a:sym typeface="Calibri Bold" charset="0"/>
              </a:rPr>
              <a:t>Click to edit Master title style</a:t>
            </a:r>
          </a:p>
        </p:txBody>
      </p:sp>
      <p:sp>
        <p:nvSpPr>
          <p:cNvPr id="6146" name="Rectangle 2"/>
          <p:cNvSpPr>
            <a:spLocks noGrp="1" noChangeArrowheads="1"/>
          </p:cNvSpPr>
          <p:nvPr>
            <p:ph type="body" idx="1"/>
          </p:nvPr>
        </p:nvSpPr>
        <p:spPr bwMode="auto">
          <a:xfrm>
            <a:off x="609600" y="995363"/>
            <a:ext cx="7953375" cy="586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t" anchorCtr="0" compatLnSpc="1">
            <a:prstTxWarp prst="textNoShape">
              <a:avLst/>
            </a:prstTxWarp>
          </a:bodyPr>
          <a:lstStyle/>
          <a:p>
            <a:pPr lvl="0"/>
            <a:r>
              <a:rPr lang="en-US">
                <a:sym typeface="Arial" pitchFamily="-84" charset="0"/>
              </a:rPr>
              <a:t>Click to edit Master text styles</a:t>
            </a:r>
          </a:p>
          <a:p>
            <a:pPr lvl="1"/>
            <a:r>
              <a:rPr lang="en-US">
                <a:sym typeface="Arial" pitchFamily="-84" charset="0"/>
              </a:rPr>
              <a:t>Second level</a:t>
            </a:r>
          </a:p>
          <a:p>
            <a:pPr lvl="2"/>
            <a:r>
              <a:rPr lang="en-US">
                <a:sym typeface="Arial" pitchFamily="-84" charset="0"/>
              </a:rPr>
              <a:t>Third level</a:t>
            </a:r>
          </a:p>
          <a:p>
            <a:pPr lvl="3"/>
            <a:r>
              <a:rPr lang="en-US">
                <a:sym typeface="Arial" pitchFamily="-84" charset="0"/>
              </a:rPr>
              <a:t>Fourth level</a:t>
            </a:r>
          </a:p>
          <a:p>
            <a:pPr lvl="4"/>
            <a:r>
              <a:rPr lang="en-US">
                <a:sym typeface="Arial" pitchFamily="-84" charset="0"/>
              </a:rPr>
              <a:t>Fifth level</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xmlns:p14="http://schemas.microsoft.com/office/powerpoint/2010/main"/>
  <p:txStyles>
    <p:titleStyle>
      <a:lvl1pPr algn="ctr" rtl="0" eaLnBrk="0" fontAlgn="base" hangingPunct="0">
        <a:spcBef>
          <a:spcPct val="0"/>
        </a:spcBef>
        <a:spcAft>
          <a:spcPct val="0"/>
        </a:spcAft>
        <a:defRPr sz="4800">
          <a:solidFill>
            <a:srgbClr val="F15A22"/>
          </a:solidFill>
          <a:latin typeface="+mj-lt"/>
          <a:ea typeface="+mj-ea"/>
          <a:cs typeface="+mj-cs"/>
          <a:sym typeface="Calibri Bold" charset="0"/>
        </a:defRPr>
      </a:lvl1pPr>
      <a:lvl2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4800">
          <a:solidFill>
            <a:srgbClr val="F15A22"/>
          </a:solidFill>
          <a:latin typeface="Calibri Bold" charset="0"/>
          <a:ea typeface="ヒラギノ角ゴ ProN W6" charset="0"/>
          <a:cs typeface="ヒラギノ角ゴ ProN W6" charset="0"/>
          <a:sym typeface="Calibri Bold" charset="0"/>
        </a:defRPr>
      </a:lvl9pPr>
    </p:titleStyle>
    <p:bodyStyle>
      <a:lvl1pPr marL="338138" indent="-338138" algn="l" rtl="0" eaLnBrk="0" fontAlgn="base" hangingPunct="0">
        <a:spcBef>
          <a:spcPts val="700"/>
        </a:spcBef>
        <a:spcAft>
          <a:spcPct val="0"/>
        </a:spcAft>
        <a:buClr>
          <a:srgbClr val="7575D1"/>
        </a:buClr>
        <a:buSzPct val="150000"/>
        <a:buFont typeface="Arial" pitchFamily="-84" charset="0"/>
        <a:buChar char="•"/>
        <a:defRPr sz="2700">
          <a:solidFill>
            <a:srgbClr val="292929"/>
          </a:solidFill>
          <a:latin typeface="+mn-lt"/>
          <a:ea typeface="+mn-ea"/>
          <a:cs typeface="+mn-cs"/>
          <a:sym typeface="Arial" pitchFamily="-84" charset="0"/>
        </a:defRPr>
      </a:lvl1pPr>
      <a:lvl2pPr marL="469900" indent="-201613" algn="l" rtl="0" eaLnBrk="0" fontAlgn="base" hangingPunct="0">
        <a:spcBef>
          <a:spcPts val="500"/>
        </a:spcBef>
        <a:spcAft>
          <a:spcPct val="0"/>
        </a:spcAft>
        <a:buClr>
          <a:srgbClr val="6B6BCE"/>
        </a:buClr>
        <a:buSzPct val="100000"/>
        <a:buFont typeface="Wingdings" pitchFamily="-84" charset="2"/>
        <a:buChar char="§"/>
        <a:defRPr sz="2400">
          <a:solidFill>
            <a:srgbClr val="292929"/>
          </a:solidFill>
          <a:latin typeface="+mn-lt"/>
          <a:ea typeface="+mn-ea"/>
          <a:cs typeface="+mn-cs"/>
          <a:sym typeface="Arial" pitchFamily="-84" charset="0"/>
        </a:defRPr>
      </a:lvl2pPr>
      <a:lvl3pPr marL="750888" indent="-160338" algn="l" rtl="0" eaLnBrk="0" fontAlgn="base" hangingPunct="0">
        <a:spcBef>
          <a:spcPts val="400"/>
        </a:spcBef>
        <a:spcAft>
          <a:spcPct val="0"/>
        </a:spcAft>
        <a:buClr>
          <a:srgbClr val="6B6BCE"/>
        </a:buClr>
        <a:buSzPct val="100000"/>
        <a:buFont typeface="Arial" pitchFamily="-84" charset="0"/>
        <a:buChar char="•"/>
        <a:defRPr sz="2000">
          <a:solidFill>
            <a:srgbClr val="292929"/>
          </a:solidFill>
          <a:latin typeface="+mn-lt"/>
          <a:ea typeface="+mn-ea"/>
          <a:cs typeface="+mn-cs"/>
          <a:sym typeface="Arial" pitchFamily="-84" charset="0"/>
        </a:defRPr>
      </a:lvl3pPr>
      <a:lvl4pPr marL="1071563" indent="-160338" algn="l" rtl="0" eaLnBrk="0" fontAlgn="base" hangingPunct="0">
        <a:spcBef>
          <a:spcPts val="300"/>
        </a:spcBef>
        <a:spcAft>
          <a:spcPct val="0"/>
        </a:spcAft>
        <a:buClr>
          <a:srgbClr val="9C9CDE"/>
        </a:buClr>
        <a:buSzPct val="100000"/>
        <a:buFont typeface="Wingdings" pitchFamily="-84" charset="2"/>
        <a:buChar char="§"/>
        <a:defRPr sz="1500">
          <a:solidFill>
            <a:srgbClr val="292929"/>
          </a:solidFill>
          <a:latin typeface="+mn-lt"/>
          <a:ea typeface="+mn-ea"/>
          <a:cs typeface="+mn-cs"/>
          <a:sym typeface="Arial" pitchFamily="-84" charset="0"/>
        </a:defRPr>
      </a:lvl4pPr>
      <a:lvl5pPr marL="1393825" indent="-160338" algn="l" rtl="0" eaLnBrk="0" fontAlgn="base" hangingPunct="0">
        <a:spcBef>
          <a:spcPts val="300"/>
        </a:spcBef>
        <a:spcAft>
          <a:spcPct val="0"/>
        </a:spcAft>
        <a:buClr>
          <a:srgbClr val="9C9CDE"/>
        </a:buClr>
        <a:buSzPct val="100000"/>
        <a:buFont typeface="Arial" pitchFamily="-84" charset="0"/>
        <a:buChar char="•"/>
        <a:defRPr sz="1500">
          <a:solidFill>
            <a:srgbClr val="292929"/>
          </a:solidFill>
          <a:latin typeface="+mn-lt"/>
          <a:ea typeface="+mn-ea"/>
          <a:cs typeface="+mn-cs"/>
          <a:sym typeface="Arial" pitchFamily="-84" charset="0"/>
        </a:defRPr>
      </a:lvl5pPr>
      <a:lvl6pPr marL="18510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6pPr>
      <a:lvl7pPr marL="23082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7pPr>
      <a:lvl8pPr marL="27654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8pPr>
      <a:lvl9pPr marL="32226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381000" y="1828800"/>
            <a:ext cx="8412163" cy="28194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5400" tIns="25400" rIns="25400" bIns="25400" numCol="1" anchor="ctr" anchorCtr="0" compatLnSpc="1">
            <a:prstTxWarp prst="textNoShape">
              <a:avLst/>
            </a:prstTxWarp>
          </a:bodyPr>
          <a:lstStyle/>
          <a:p>
            <a:pPr lvl="0"/>
            <a:r>
              <a:rPr lang="en-US">
                <a:sym typeface="Calibri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txStyles>
    <p:titleStyle>
      <a:lvl1pPr algn="ctr" rtl="0" eaLnBrk="0" fontAlgn="base" hangingPunct="0">
        <a:spcBef>
          <a:spcPct val="0"/>
        </a:spcBef>
        <a:spcAft>
          <a:spcPct val="0"/>
        </a:spcAft>
        <a:defRPr sz="7200">
          <a:solidFill>
            <a:srgbClr val="F15A22"/>
          </a:solidFill>
          <a:latin typeface="+mj-lt"/>
          <a:ea typeface="+mj-ea"/>
          <a:cs typeface="+mj-cs"/>
          <a:sym typeface="Calibri Bold" charset="0"/>
        </a:defRPr>
      </a:lvl1pPr>
      <a:lvl2pPr algn="ctr" rtl="0" eaLnBrk="0" fontAlgn="base" hangingPunct="0">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2pPr>
      <a:lvl3pPr algn="ctr" rtl="0" eaLnBrk="0" fontAlgn="base" hangingPunct="0">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3pPr>
      <a:lvl4pPr algn="ctr" rtl="0" eaLnBrk="0" fontAlgn="base" hangingPunct="0">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4pPr>
      <a:lvl5pPr algn="ctr" rtl="0" eaLnBrk="0" fontAlgn="base" hangingPunct="0">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5pPr>
      <a:lvl6pPr marL="457200" algn="ctr" rtl="0" fontAlgn="base">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6pPr>
      <a:lvl7pPr marL="914400" algn="ctr" rtl="0" fontAlgn="base">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7pPr>
      <a:lvl8pPr marL="1371600" algn="ctr" rtl="0" fontAlgn="base">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8pPr>
      <a:lvl9pPr marL="1828800" algn="ctr" rtl="0" fontAlgn="base">
        <a:spcBef>
          <a:spcPct val="0"/>
        </a:spcBef>
        <a:spcAft>
          <a:spcPct val="0"/>
        </a:spcAft>
        <a:defRPr sz="7200">
          <a:solidFill>
            <a:srgbClr val="F15A22"/>
          </a:solidFill>
          <a:latin typeface="Calibri Bold" charset="0"/>
          <a:ea typeface="ヒラギノ角ゴ ProN W6" charset="0"/>
          <a:cs typeface="ヒラギノ角ゴ ProN W6" charset="0"/>
          <a:sym typeface="Calibri Bold" charset="0"/>
        </a:defRPr>
      </a:lvl9pPr>
    </p:titleStyle>
    <p:bodyStyle>
      <a:lvl1pPr marL="338138" indent="-338138" algn="l" rtl="0" eaLnBrk="0" fontAlgn="base" hangingPunct="0">
        <a:spcBef>
          <a:spcPts val="700"/>
        </a:spcBef>
        <a:spcAft>
          <a:spcPct val="0"/>
        </a:spcAft>
        <a:buClr>
          <a:srgbClr val="7575D1"/>
        </a:buClr>
        <a:buSzPct val="150000"/>
        <a:buFont typeface="Arial" pitchFamily="-84" charset="0"/>
        <a:buChar char="•"/>
        <a:defRPr sz="2700">
          <a:solidFill>
            <a:srgbClr val="292929"/>
          </a:solidFill>
          <a:latin typeface="+mn-lt"/>
          <a:ea typeface="+mn-ea"/>
          <a:cs typeface="+mn-cs"/>
          <a:sym typeface="Arial" pitchFamily="-84" charset="0"/>
        </a:defRPr>
      </a:lvl1pPr>
      <a:lvl2pPr marL="495300" indent="-201613" algn="l" rtl="0" eaLnBrk="0" fontAlgn="base" hangingPunct="0">
        <a:spcBef>
          <a:spcPts val="500"/>
        </a:spcBef>
        <a:spcAft>
          <a:spcPct val="0"/>
        </a:spcAft>
        <a:buClr>
          <a:srgbClr val="6B6BCE"/>
        </a:buClr>
        <a:buSzPct val="100000"/>
        <a:buFont typeface="Wingdings" pitchFamily="-84" charset="2"/>
        <a:buChar char="§"/>
        <a:defRPr sz="2400">
          <a:solidFill>
            <a:srgbClr val="292929"/>
          </a:solidFill>
          <a:latin typeface="+mn-lt"/>
          <a:ea typeface="+mn-ea"/>
          <a:cs typeface="+mn-cs"/>
          <a:sym typeface="Arial" pitchFamily="-84" charset="0"/>
        </a:defRPr>
      </a:lvl2pPr>
      <a:lvl3pPr marL="776288" indent="-160338" algn="l" rtl="0" eaLnBrk="0" fontAlgn="base" hangingPunct="0">
        <a:spcBef>
          <a:spcPts val="400"/>
        </a:spcBef>
        <a:spcAft>
          <a:spcPct val="0"/>
        </a:spcAft>
        <a:buClr>
          <a:srgbClr val="6B6BCE"/>
        </a:buClr>
        <a:buSzPct val="100000"/>
        <a:buFont typeface="Arial" pitchFamily="-84" charset="0"/>
        <a:buChar char="•"/>
        <a:defRPr sz="2000">
          <a:solidFill>
            <a:srgbClr val="292929"/>
          </a:solidFill>
          <a:latin typeface="+mn-lt"/>
          <a:ea typeface="+mn-ea"/>
          <a:cs typeface="+mn-cs"/>
          <a:sym typeface="Arial" pitchFamily="-84" charset="0"/>
        </a:defRPr>
      </a:lvl3pPr>
      <a:lvl4pPr marL="1096963" indent="-160338" algn="l" rtl="0" eaLnBrk="0" fontAlgn="base" hangingPunct="0">
        <a:spcBef>
          <a:spcPts val="300"/>
        </a:spcBef>
        <a:spcAft>
          <a:spcPct val="0"/>
        </a:spcAft>
        <a:buClr>
          <a:srgbClr val="9C9CDE"/>
        </a:buClr>
        <a:buSzPct val="100000"/>
        <a:buFont typeface="Wingdings" pitchFamily="-84" charset="2"/>
        <a:buChar char="§"/>
        <a:defRPr sz="1500">
          <a:solidFill>
            <a:srgbClr val="292929"/>
          </a:solidFill>
          <a:latin typeface="+mn-lt"/>
          <a:ea typeface="+mn-ea"/>
          <a:cs typeface="+mn-cs"/>
          <a:sym typeface="Arial" pitchFamily="-84" charset="0"/>
        </a:defRPr>
      </a:lvl4pPr>
      <a:lvl5pPr marL="1419225" indent="-160338" algn="l" rtl="0" eaLnBrk="0" fontAlgn="base" hangingPunct="0">
        <a:spcBef>
          <a:spcPts val="300"/>
        </a:spcBef>
        <a:spcAft>
          <a:spcPct val="0"/>
        </a:spcAft>
        <a:buClr>
          <a:srgbClr val="9C9CDE"/>
        </a:buClr>
        <a:buSzPct val="100000"/>
        <a:buFont typeface="Arial" pitchFamily="-84" charset="0"/>
        <a:buChar char="•"/>
        <a:defRPr sz="1500">
          <a:solidFill>
            <a:srgbClr val="292929"/>
          </a:solidFill>
          <a:latin typeface="+mn-lt"/>
          <a:ea typeface="+mn-ea"/>
          <a:cs typeface="+mn-cs"/>
          <a:sym typeface="Arial" pitchFamily="-84" charset="0"/>
        </a:defRPr>
      </a:lvl5pPr>
      <a:lvl6pPr marL="18764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6pPr>
      <a:lvl7pPr marL="23336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7pPr>
      <a:lvl8pPr marL="27908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8pPr>
      <a:lvl9pPr marL="3248025" indent="-160338" algn="l" rtl="0" fontAlgn="base">
        <a:spcBef>
          <a:spcPts val="300"/>
        </a:spcBef>
        <a:spcAft>
          <a:spcPct val="0"/>
        </a:spcAft>
        <a:buClr>
          <a:srgbClr val="9C9CDE"/>
        </a:buClr>
        <a:buSzPct val="100000"/>
        <a:buFont typeface="Arial" charset="0"/>
        <a:buChar char="•"/>
        <a:defRPr sz="1500">
          <a:solidFill>
            <a:srgbClr val="292929"/>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6.png"/><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jpeg"/><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jpeg"/><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6.jpeg"/><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4.jpeg"/><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3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alistair.cockburn.us/Crystal+methodologies+main+foyer" TargetMode="External"/><Relationship Id="rId5" Type="http://schemas.openxmlformats.org/officeDocument/2006/relationships/hyperlink" Target="http://www.InfoQ.com" TargetMode="External"/><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oleObject" Target="../embeddings/oleObject1.bin"/><Relationship Id="rId6" Type="http://schemas.openxmlformats.org/officeDocument/2006/relationships/oleObject" Target="../embeddings/Microsoft_Excel_97_-_2004_Worksheet1.xls"/><Relationship Id="rId7"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png"/><Relationship Id="rId5" Type="http://schemas.openxmlformats.org/officeDocument/2006/relationships/oleObject" Target="../embeddings/oleObject2.bin"/><Relationship Id="rId6"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png"/><Relationship Id="rId5" Type="http://schemas.openxmlformats.org/officeDocument/2006/relationships/oleObject" Target="../embeddings/oleObject3.bin"/><Relationship Id="rId6" Type="http://schemas.openxmlformats.org/officeDocument/2006/relationships/image" Target="../media/image11.png"/><Relationship Id="rId7" Type="http://schemas.openxmlformats.org/officeDocument/2006/relationships/oleObject" Target="../embeddings/oleObject4.bin"/><Relationship Id="rId8" Type="http://schemas.openxmlformats.org/officeDocument/2006/relationships/image" Target="../media/image12.png"/><Relationship Id="rId1" Type="http://schemas.openxmlformats.org/officeDocument/2006/relationships/vmlDrawing" Target="../drawings/vmlDrawing3.vml"/><Relationship Id="rId2"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3"/>
          <a:srcRect/>
          <a:stretch>
            <a:fillRect/>
          </a:stretch>
        </p:blipFill>
        <p:spPr bwMode="auto">
          <a:xfrm>
            <a:off x="285750" y="6481763"/>
            <a:ext cx="1143000" cy="249237"/>
          </a:xfrm>
          <a:prstGeom prst="rect">
            <a:avLst/>
          </a:prstGeom>
          <a:noFill/>
          <a:ln w="12700" cap="rnd">
            <a:noFill/>
            <a:round/>
            <a:headEnd/>
            <a:tailEnd/>
          </a:ln>
        </p:spPr>
      </p:pic>
      <p:sp>
        <p:nvSpPr>
          <p:cNvPr id="8194" name="Rectangle 2"/>
          <p:cNvSpPr>
            <a:spLocks/>
          </p:cNvSpPr>
          <p:nvPr/>
        </p:nvSpPr>
        <p:spPr bwMode="auto">
          <a:xfrm>
            <a:off x="685800" y="2781300"/>
            <a:ext cx="7899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prstTxWarp prst="textNoShape">
              <a:avLst/>
            </a:prstTxWarp>
          </a:bodyPr>
          <a:lstStyle/>
          <a:p>
            <a:r>
              <a:rPr lang="en-US" sz="2800">
                <a:solidFill>
                  <a:srgbClr val="F15A22"/>
                </a:solidFill>
                <a:effectLst>
                  <a:outerShdw blurRad="38100" dist="38100" dir="2700000" algn="tl">
                    <a:srgbClr val="DDDDDD"/>
                  </a:outerShdw>
                </a:effectLst>
                <a:latin typeface="Arial Bold" pitchFamily="-84" charset="0"/>
                <a:ea typeface="ＭＳ Ｐゴシック" pitchFamily="-84" charset="-128"/>
                <a:sym typeface="Arial Bold" pitchFamily="-84" charset="0"/>
              </a:rPr>
              <a:t>The Origins of Agile Software Development</a:t>
            </a:r>
          </a:p>
        </p:txBody>
      </p:sp>
      <p:sp>
        <p:nvSpPr>
          <p:cNvPr id="43011" name="Rectangle 3"/>
          <p:cNvSpPr>
            <a:spLocks/>
          </p:cNvSpPr>
          <p:nvPr/>
        </p:nvSpPr>
        <p:spPr bwMode="auto">
          <a:xfrm>
            <a:off x="2057400" y="3856038"/>
            <a:ext cx="5194300" cy="330200"/>
          </a:xfrm>
          <a:prstGeom prst="rect">
            <a:avLst/>
          </a:prstGeom>
          <a:noFill/>
          <a:ln w="9525">
            <a:noFill/>
            <a:miter lim="800000"/>
            <a:headEnd/>
            <a:tailEnd/>
          </a:ln>
        </p:spPr>
        <p:txBody>
          <a:bodyPr lIns="38100" tIns="38100" rIns="38100" bIns="38100">
            <a:prstTxWarp prst="textNoShape">
              <a:avLst/>
            </a:prstTxWarp>
          </a:bodyPr>
          <a:lstStyle/>
          <a:p>
            <a:pPr>
              <a:lnSpc>
                <a:spcPct val="115000"/>
              </a:lnSpc>
            </a:pPr>
            <a:r>
              <a:rPr lang="en-US" sz="1800">
                <a:solidFill>
                  <a:srgbClr val="404040"/>
                </a:solidFill>
                <a:latin typeface="Arial Bold" pitchFamily="-84" charset="0"/>
                <a:ea typeface="ＭＳ Ｐゴシック" pitchFamily="-84" charset="-128"/>
                <a:cs typeface="ＭＳ Ｐゴシック" pitchFamily="-84" charset="-128"/>
                <a:sym typeface="Arial Bold" pitchFamily="-84" charset="0"/>
              </a:rPr>
              <a:t>A Module in Agile Fundamentals</a:t>
            </a:r>
          </a:p>
        </p:txBody>
      </p:sp>
      <p:sp>
        <p:nvSpPr>
          <p:cNvPr id="43012" name="Line 4"/>
          <p:cNvSpPr>
            <a:spLocks noChangeShapeType="1"/>
          </p:cNvSpPr>
          <p:nvPr/>
        </p:nvSpPr>
        <p:spPr bwMode="auto">
          <a:xfrm>
            <a:off x="2071688" y="3500438"/>
            <a:ext cx="5214937" cy="0"/>
          </a:xfrm>
          <a:prstGeom prst="line">
            <a:avLst/>
          </a:prstGeom>
          <a:noFill/>
          <a:ln w="9525" cap="rnd">
            <a:solidFill>
              <a:srgbClr val="5F5F5F"/>
            </a:solidFill>
            <a:prstDash val="sysDot"/>
            <a:round/>
            <a:headEnd/>
            <a:tailEnd/>
          </a:ln>
        </p:spPr>
        <p:txBody>
          <a:bodyPr lIns="0" tIns="0" rIns="0" bIns="0">
            <a:prstTxWarp prst="textNoShape">
              <a:avLst/>
            </a:prstTxWarp>
          </a:bodyPr>
          <a:lstStyle/>
          <a:p>
            <a:endParaRPr lang="en-US"/>
          </a:p>
        </p:txBody>
      </p:sp>
      <p:sp>
        <p:nvSpPr>
          <p:cNvPr id="43013" name="Line 5"/>
          <p:cNvSpPr>
            <a:spLocks noChangeShapeType="1"/>
          </p:cNvSpPr>
          <p:nvPr/>
        </p:nvSpPr>
        <p:spPr bwMode="auto">
          <a:xfrm>
            <a:off x="2062163" y="4614863"/>
            <a:ext cx="5224462" cy="0"/>
          </a:xfrm>
          <a:prstGeom prst="line">
            <a:avLst/>
          </a:prstGeom>
          <a:noFill/>
          <a:ln w="9525" cap="rnd">
            <a:solidFill>
              <a:srgbClr val="5F5F5F"/>
            </a:solidFill>
            <a:prstDash val="sysDot"/>
            <a:round/>
            <a:headEnd/>
            <a:tailEnd/>
          </a:ln>
        </p:spPr>
        <p:txBody>
          <a:bodyPr lIns="0" tIns="0" rIns="0" bIns="0">
            <a:prstTxWarp prst="textNoShape">
              <a:avLst/>
            </a:prstTxWarp>
          </a:bodyPr>
          <a:lstStyle/>
          <a:p>
            <a:endParaRPr lang="en-US"/>
          </a:p>
        </p:txBody>
      </p:sp>
    </p:spTree>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0" y="0"/>
            <a:ext cx="9144000" cy="6858000"/>
          </a:xfrm>
        </p:spPr>
        <p:txBody>
          <a:bodyPr/>
          <a:lstStyle/>
          <a:p>
            <a:pPr eaLnBrk="1" hangingPunct="1"/>
            <a:r>
              <a:rPr lang="en-US">
                <a:latin typeface="Calibri" pitchFamily="-84" charset="0"/>
                <a:ea typeface="Calibri" pitchFamily="-84" charset="0"/>
                <a:cs typeface="Calibri" pitchFamily="-84" charset="0"/>
                <a:sym typeface="Calibri" pitchFamily="-84" charset="0"/>
              </a:rPr>
              <a:t>100,000 x $850</a:t>
            </a:r>
            <a:r>
              <a:rPr lang="en-US">
                <a:latin typeface="Calibri" pitchFamily="-84" charset="0"/>
                <a:ea typeface="ヒラギノ角ゴ ProN W3" pitchFamily="-84" charset="-128"/>
                <a:cs typeface="ヒラギノ角ゴ ProN W3" pitchFamily="-84" charset="-128"/>
                <a:sym typeface="Calibri" pitchFamily="-84" charset="0"/>
              </a:rPr>
              <a:t/>
            </a:r>
            <a:br>
              <a:rPr lang="en-US">
                <a:latin typeface="Calibri" pitchFamily="-84" charset="0"/>
                <a:ea typeface="ヒラギノ角ゴ ProN W3" pitchFamily="-84" charset="-128"/>
                <a:cs typeface="ヒラギノ角ゴ ProN W3" pitchFamily="-84" charset="-128"/>
                <a:sym typeface="Calibri" pitchFamily="-84" charset="0"/>
              </a:rPr>
            </a:br>
            <a:r>
              <a:rPr lang="en-US">
                <a:latin typeface="Calibri" pitchFamily="-84" charset="0"/>
                <a:ea typeface="Calibri" pitchFamily="-84" charset="0"/>
                <a:cs typeface="Calibri" pitchFamily="-84" charset="0"/>
                <a:sym typeface="Calibri" pitchFamily="-84" charset="0"/>
              </a:rPr>
              <a:t>=</a:t>
            </a:r>
            <a:r>
              <a:rPr lang="en-US">
                <a:latin typeface="Calibri" pitchFamily="-84" charset="0"/>
                <a:ea typeface="ヒラギノ角ゴ ProN W3" pitchFamily="-84" charset="-128"/>
                <a:cs typeface="ヒラギノ角ゴ ProN W3" pitchFamily="-84" charset="-128"/>
                <a:sym typeface="Calibri" pitchFamily="-84" charset="0"/>
              </a:rPr>
              <a:t/>
            </a:r>
            <a:br>
              <a:rPr lang="en-US">
                <a:latin typeface="Calibri" pitchFamily="-84" charset="0"/>
                <a:ea typeface="ヒラギノ角ゴ ProN W3" pitchFamily="-84" charset="-128"/>
                <a:cs typeface="ヒラギノ角ゴ ProN W3" pitchFamily="-84" charset="-128"/>
                <a:sym typeface="Calibri" pitchFamily="-84" charset="0"/>
              </a:rPr>
            </a:br>
            <a:r>
              <a:rPr lang="en-US">
                <a:latin typeface="Calibri" pitchFamily="-84" charset="0"/>
                <a:ea typeface="Calibri" pitchFamily="-84" charset="0"/>
                <a:cs typeface="Calibri" pitchFamily="-84" charset="0"/>
                <a:sym typeface="Calibri" pitchFamily="-84" charset="0"/>
              </a:rPr>
              <a:t>$85,000,000</a:t>
            </a:r>
            <a:r>
              <a:rPr lang="en-US">
                <a:latin typeface="Calibri" pitchFamily="-84" charset="0"/>
                <a:ea typeface="ヒラギノ角ゴ ProN W3" pitchFamily="-84" charset="-128"/>
                <a:cs typeface="ヒラギノ角ゴ ProN W3" pitchFamily="-84" charset="-128"/>
                <a:sym typeface="Calibri" pitchFamily="-84" charset="0"/>
              </a:rPr>
              <a:t/>
            </a:r>
            <a:br>
              <a:rPr lang="en-US">
                <a:latin typeface="Calibri" pitchFamily="-84" charset="0"/>
                <a:ea typeface="ヒラギノ角ゴ ProN W3" pitchFamily="-84" charset="-128"/>
                <a:cs typeface="ヒラギノ角ゴ ProN W3" pitchFamily="-84" charset="-128"/>
                <a:sym typeface="Calibri" pitchFamily="-84" charset="0"/>
              </a:rPr>
            </a:br>
            <a:r>
              <a:rPr lang="en-US">
                <a:latin typeface="Calibri" pitchFamily="-84" charset="0"/>
                <a:ea typeface="ヒラギノ角ゴ ProN W3" pitchFamily="-84" charset="-128"/>
                <a:cs typeface="ヒラギノ角ゴ ProN W3" pitchFamily="-84" charset="-128"/>
                <a:sym typeface="Calibri" pitchFamily="-84" charset="0"/>
              </a:rPr>
              <a:t/>
            </a:r>
            <a:br>
              <a:rPr lang="en-US">
                <a:latin typeface="Calibri" pitchFamily="-84" charset="0"/>
                <a:ea typeface="ヒラギノ角ゴ ProN W3" pitchFamily="-84" charset="-128"/>
                <a:cs typeface="ヒラギノ角ゴ ProN W3" pitchFamily="-84" charset="-128"/>
                <a:sym typeface="Calibri" pitchFamily="-84" charset="0"/>
              </a:rPr>
            </a:br>
            <a:r>
              <a:rPr lang="en-US">
                <a:latin typeface="Calibri" pitchFamily="-84" charset="0"/>
                <a:ea typeface="Calibri" pitchFamily="-84" charset="0"/>
                <a:cs typeface="Calibri" pitchFamily="-84" charset="0"/>
                <a:sym typeface="Calibri" pitchFamily="-84" charset="0"/>
              </a:rPr>
              <a:t>EIGHTY-FIVE MILLION DOLLARS</a:t>
            </a:r>
            <a:endParaRPr lang="en-US">
              <a:latin typeface="Calibri" pitchFamily="-84" charset="0"/>
              <a:ea typeface="ヒラギノ角ゴ ProN W3" pitchFamily="-84" charset="-128"/>
              <a:cs typeface="ヒラギノ角ゴ ProN W3" pitchFamily="-84" charset="-128"/>
              <a:sym typeface="Calibri" pitchFamily="-84"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1000"/>
                                  </p:stCondLst>
                                  <p:childTnLst>
                                    <p:set>
                                      <p:cBhvr>
                                        <p:cTn id="6" dur="1" fill="hold">
                                          <p:stCondLst>
                                            <p:cond delay="499"/>
                                          </p:stCondLst>
                                        </p:cTn>
                                        <p:tgtEl>
                                          <p:spTgt spid="26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3"/>
          <a:srcRect/>
          <a:stretch>
            <a:fillRect/>
          </a:stretch>
        </p:blipFill>
        <p:spPr bwMode="auto">
          <a:xfrm>
            <a:off x="0" y="0"/>
            <a:ext cx="3657600" cy="6856413"/>
          </a:xfrm>
          <a:prstGeom prst="rect">
            <a:avLst/>
          </a:prstGeom>
          <a:noFill/>
          <a:ln w="12700" cap="rnd">
            <a:noFill/>
            <a:round/>
            <a:headEnd/>
            <a:tailEnd/>
          </a:ln>
        </p:spPr>
      </p:pic>
      <p:pic>
        <p:nvPicPr>
          <p:cNvPr id="28674" name="Picture 2"/>
          <p:cNvPicPr>
            <a:picLocks noChangeAspect="1" noChangeArrowheads="1"/>
          </p:cNvPicPr>
          <p:nvPr/>
        </p:nvPicPr>
        <p:blipFill>
          <a:blip r:embed="rId4"/>
          <a:srcRect/>
          <a:stretch>
            <a:fillRect/>
          </a:stretch>
        </p:blipFill>
        <p:spPr bwMode="auto">
          <a:xfrm>
            <a:off x="1554163" y="0"/>
            <a:ext cx="3067050" cy="6858000"/>
          </a:xfrm>
          <a:prstGeom prst="rect">
            <a:avLst/>
          </a:prstGeom>
          <a:noFill/>
          <a:ln w="12700" cap="rnd">
            <a:noFill/>
            <a:round/>
            <a:headEnd/>
            <a:tailEnd/>
          </a:ln>
        </p:spPr>
      </p:pic>
      <p:pic>
        <p:nvPicPr>
          <p:cNvPr id="28675" name="Picture 3"/>
          <p:cNvPicPr>
            <a:picLocks noChangeAspect="1" noChangeArrowheads="1"/>
          </p:cNvPicPr>
          <p:nvPr/>
        </p:nvPicPr>
        <p:blipFill>
          <a:blip r:embed="rId5"/>
          <a:srcRect/>
          <a:stretch>
            <a:fillRect/>
          </a:stretch>
        </p:blipFill>
        <p:spPr bwMode="auto">
          <a:xfrm>
            <a:off x="4521200" y="1588"/>
            <a:ext cx="4648200" cy="6853237"/>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ipe(left)">
                                      <p:cBhvr>
                                        <p:cTn id="7" dur="500"/>
                                        <p:tgtEl>
                                          <p:spTgt spid="28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75"/>
                                        </p:tgtEl>
                                        <p:attrNameLst>
                                          <p:attrName>style.visibility</p:attrName>
                                        </p:attrNameLst>
                                      </p:cBhvr>
                                      <p:to>
                                        <p:strVal val="visible"/>
                                      </p:to>
                                    </p:set>
                                    <p:animEffect transition="in" filter="wipe(left)">
                                      <p:cBhvr>
                                        <p:cTn id="12"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1752600" y="419100"/>
            <a:ext cx="6477000" cy="8763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…an agile process to manage and control development work</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362486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327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6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autoUpdateAnimBg="0"/>
      <p:bldP spid="32769" grpId="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p:cNvSpPr>
          <p:nvPr/>
        </p:nvSpPr>
        <p:spPr bwMode="auto">
          <a:xfrm>
            <a:off x="2319998" y="412750"/>
            <a:ext cx="6477000" cy="8763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wrapper for existing engineering practices</a:t>
            </a:r>
          </a:p>
        </p:txBody>
      </p:sp>
      <p:pic>
        <p:nvPicPr>
          <p:cNvPr id="32779" name="Picture 11"/>
          <p:cNvPicPr>
            <a:picLocks noChangeAspect="1" noChangeArrowheads="1"/>
          </p:cNvPicPr>
          <p:nvPr/>
        </p:nvPicPr>
        <p:blipFill>
          <a:blip r:embed="rId3"/>
          <a:srcRect/>
          <a:stretch>
            <a:fillRect/>
          </a:stretch>
        </p:blipFill>
        <p:spPr bwMode="auto">
          <a:xfrm>
            <a:off x="3263900" y="1892300"/>
            <a:ext cx="4267200" cy="4267200"/>
          </a:xfrm>
          <a:prstGeom prst="rect">
            <a:avLst/>
          </a:prstGeom>
          <a:noFill/>
          <a:ln w="12700" cap="rnd">
            <a:noFill/>
            <a:round/>
            <a:headEnd/>
            <a:tailEnd/>
          </a:ln>
        </p:spPr>
      </p:pic>
      <p:pic>
        <p:nvPicPr>
          <p:cNvPr id="13" name="Picture 10"/>
          <p:cNvPicPr>
            <a:picLocks noChangeAspect="1" noChangeArrowheads="1"/>
          </p:cNvPicPr>
          <p:nvPr/>
        </p:nvPicPr>
        <p:blipFill>
          <a:blip r:embed="rId4"/>
          <a:srcRect/>
          <a:stretch>
            <a:fillRect/>
          </a:stretch>
        </p:blipFill>
        <p:spPr bwMode="auto">
          <a:xfrm>
            <a:off x="336550" y="1293813"/>
            <a:ext cx="2711450" cy="5449887"/>
          </a:xfrm>
          <a:prstGeom prst="rect">
            <a:avLst/>
          </a:prstGeom>
          <a:noFill/>
          <a:ln w="12700" cap="rnd">
            <a:noFill/>
            <a:round/>
            <a:headEnd/>
            <a:tailEnd/>
          </a:ln>
        </p:spPr>
      </p:pic>
    </p:spTree>
    <p:extLst>
      <p:ext uri="{BB962C8B-B14F-4D97-AF65-F5344CB8AC3E}">
        <p14:creationId xmlns:p14="http://schemas.microsoft.com/office/powerpoint/2010/main" val="8328304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0" grpId="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7"/>
          <p:cNvSpPr>
            <a:spLocks/>
          </p:cNvSpPr>
          <p:nvPr/>
        </p:nvSpPr>
        <p:spPr bwMode="auto">
          <a:xfrm>
            <a:off x="1971675" y="444500"/>
            <a:ext cx="5267325" cy="4699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way to maximize productivity</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4449676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5"/>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utoUpdateAnimBg="0"/>
      <p:bldP spid="32775" grpId="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p:cNvSpPr>
          <p:nvPr/>
        </p:nvSpPr>
        <p:spPr bwMode="auto">
          <a:xfrm>
            <a:off x="1600200" y="14817"/>
            <a:ext cx="6489700" cy="16891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team-based approach to iteratively, incrementally develop systems and products when requirements are rapidly changing</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42762455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P spid="32771" grpId="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p:cNvSpPr>
          <p:nvPr/>
        </p:nvSpPr>
        <p:spPr bwMode="auto">
          <a:xfrm>
            <a:off x="1371600" y="417513"/>
            <a:ext cx="6502400" cy="8763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way to improve communications and maximize cooperation</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407043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p:bldP spid="32773" grpId="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Rectangle 8"/>
          <p:cNvSpPr>
            <a:spLocks/>
          </p:cNvSpPr>
          <p:nvPr/>
        </p:nvSpPr>
        <p:spPr bwMode="auto">
          <a:xfrm>
            <a:off x="2425700" y="-76200"/>
            <a:ext cx="6489700" cy="28829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…scalable from single projects to entire organizations. Scrum has controlled and organized development and implementation for multiple interrelated products and projects with over a thousand developers and implementers</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2590800"/>
            <a:ext cx="4267200" cy="4267200"/>
          </a:xfrm>
          <a:prstGeom prst="rect">
            <a:avLst/>
          </a:prstGeom>
          <a:noFill/>
          <a:ln w="12700" cap="rnd">
            <a:noFill/>
            <a:round/>
            <a:headEnd/>
            <a:tailEnd/>
          </a:ln>
        </p:spPr>
      </p:pic>
    </p:spTree>
    <p:extLst>
      <p:ext uri="{BB962C8B-B14F-4D97-AF65-F5344CB8AC3E}">
        <p14:creationId xmlns:p14="http://schemas.microsoft.com/office/powerpoint/2010/main" val="2815827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6"/>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autoUpdateAnimBg="0"/>
      <p:bldP spid="32776" grpId="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6"/>
          <p:cNvSpPr>
            <a:spLocks/>
          </p:cNvSpPr>
          <p:nvPr/>
        </p:nvSpPr>
        <p:spPr bwMode="auto">
          <a:xfrm>
            <a:off x="2209800" y="210224"/>
            <a:ext cx="6489700" cy="12827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way to detect and cause the removal of anything that gets in the way of developing and delivering products</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9210556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autoUpdateAnimBg="0"/>
      <p:bldP spid="32774" grpId="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p:cNvSpPr>
          <p:nvPr/>
        </p:nvSpPr>
        <p:spPr bwMode="auto">
          <a:xfrm>
            <a:off x="1905000" y="417513"/>
            <a:ext cx="6489700" cy="8763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process that controls the chaos of conflicting interests and needs</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40940662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2" grpId="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fld id="{1C3CA2A8-18AB-B74A-85EA-6F7ADDE72911}" type="slidenum">
              <a:rPr lang="en-US"/>
              <a:pPr/>
              <a:t>2</a:t>
            </a:fld>
            <a:endParaRPr lang="en-US"/>
          </a:p>
        </p:txBody>
      </p:sp>
      <p:pic>
        <p:nvPicPr>
          <p:cNvPr id="45058" name="Picture 1"/>
          <p:cNvPicPr>
            <a:picLocks noChangeAspect="1" noChangeArrowheads="1"/>
          </p:cNvPicPr>
          <p:nvPr/>
        </p:nvPicPr>
        <p:blipFill>
          <a:blip r:embed="rId2"/>
          <a:srcRect/>
          <a:stretch>
            <a:fillRect/>
          </a:stretch>
        </p:blipFill>
        <p:spPr bwMode="auto">
          <a:xfrm>
            <a:off x="0" y="0"/>
            <a:ext cx="9144000" cy="6854825"/>
          </a:xfrm>
          <a:prstGeom prst="rect">
            <a:avLst/>
          </a:prstGeom>
          <a:noFill/>
          <a:ln w="9525">
            <a:noFill/>
            <a:miter lim="800000"/>
            <a:headEnd/>
            <a:tailEnd/>
          </a:ln>
        </p:spPr>
      </p:pic>
      <p:sp>
        <p:nvSpPr>
          <p:cNvPr id="45059" name="Rectangle 2"/>
          <p:cNvSpPr>
            <a:spLocks/>
          </p:cNvSpPr>
          <p:nvPr/>
        </p:nvSpPr>
        <p:spPr bwMode="auto">
          <a:xfrm>
            <a:off x="314325" y="6453188"/>
            <a:ext cx="1866900" cy="215900"/>
          </a:xfrm>
          <a:prstGeom prst="rect">
            <a:avLst/>
          </a:prstGeom>
          <a:noFill/>
          <a:ln w="9525">
            <a:noFill/>
            <a:miter lim="800000"/>
            <a:headEnd/>
            <a:tailEnd/>
          </a:ln>
        </p:spPr>
        <p:txBody>
          <a:bodyPr wrap="none" lIns="38100" tIns="38100" rIns="38100" bIns="38100">
            <a:prstTxWarp prst="textNoShape">
              <a:avLst/>
            </a:prstTxWarp>
            <a:spAutoFit/>
          </a:bodyPr>
          <a:lstStyle/>
          <a:p>
            <a:pPr algn="l"/>
            <a:r>
              <a:rPr lang="en-US" sz="1000">
                <a:solidFill>
                  <a:srgbClr val="808080"/>
                </a:solidFill>
                <a:latin typeface="Arial" pitchFamily="-84" charset="0"/>
                <a:ea typeface="ＭＳ Ｐゴシック" pitchFamily="-84" charset="-128"/>
                <a:cs typeface="ＭＳ Ｐゴシック" pitchFamily="-84" charset="-128"/>
                <a:sym typeface="Arial" pitchFamily="-84" charset="0"/>
              </a:rPr>
              <a:t>www.thoughtworks-studios.com</a:t>
            </a:r>
          </a:p>
        </p:txBody>
      </p:sp>
      <p:sp>
        <p:nvSpPr>
          <p:cNvPr id="45060" name="Line 3"/>
          <p:cNvSpPr>
            <a:spLocks noChangeShapeType="1"/>
          </p:cNvSpPr>
          <p:nvPr/>
        </p:nvSpPr>
        <p:spPr bwMode="auto">
          <a:xfrm>
            <a:off x="755650" y="1844675"/>
            <a:ext cx="6481763" cy="1588"/>
          </a:xfrm>
          <a:prstGeom prst="line">
            <a:avLst/>
          </a:prstGeom>
          <a:noFill/>
          <a:ln w="9360" cap="rnd">
            <a:solidFill>
              <a:srgbClr val="5F5F5F"/>
            </a:solidFill>
            <a:prstDash val="sysDot"/>
            <a:miter lim="800000"/>
            <a:headEnd/>
            <a:tailEnd/>
          </a:ln>
        </p:spPr>
        <p:txBody>
          <a:bodyPr lIns="0" tIns="0" rIns="0" bIns="0">
            <a:prstTxWarp prst="textNoShape">
              <a:avLst/>
            </a:prstTxWarp>
          </a:bodyPr>
          <a:lstStyle/>
          <a:p>
            <a:endParaRPr lang="en-US"/>
          </a:p>
        </p:txBody>
      </p:sp>
      <p:pic>
        <p:nvPicPr>
          <p:cNvPr id="45061" name="Picture 4"/>
          <p:cNvPicPr>
            <a:picLocks noChangeAspect="1" noChangeArrowheads="1"/>
          </p:cNvPicPr>
          <p:nvPr/>
        </p:nvPicPr>
        <p:blipFill>
          <a:blip r:embed="rId3"/>
          <a:srcRect/>
          <a:stretch>
            <a:fillRect/>
          </a:stretch>
        </p:blipFill>
        <p:spPr bwMode="auto">
          <a:xfrm>
            <a:off x="242888" y="361950"/>
            <a:ext cx="1614487" cy="341313"/>
          </a:xfrm>
          <a:prstGeom prst="rect">
            <a:avLst/>
          </a:prstGeom>
          <a:noFill/>
          <a:ln w="9525">
            <a:noFill/>
            <a:miter lim="800000"/>
            <a:headEnd/>
            <a:tailEnd/>
          </a:ln>
        </p:spPr>
      </p:pic>
      <p:sp>
        <p:nvSpPr>
          <p:cNvPr id="2" name="Rectangle 5"/>
          <p:cNvSpPr>
            <a:spLocks noGrp="1" noChangeArrowheads="1"/>
          </p:cNvSpPr>
          <p:nvPr>
            <p:ph type="title"/>
          </p:nvPr>
        </p:nvSpPr>
        <p:spPr/>
        <p:txBody>
          <a:bodyPr/>
          <a:lstStyle/>
          <a:p>
            <a:pPr eaLnBrk="1" hangingPunct="1"/>
            <a:r>
              <a:rPr lang="en-US">
                <a:latin typeface="Arial" pitchFamily="-84" charset="0"/>
                <a:ea typeface="Arial" pitchFamily="-84" charset="0"/>
                <a:cs typeface="Arial" pitchFamily="-84" charset="0"/>
                <a:sym typeface="Arial" pitchFamily="-84" charset="0"/>
              </a:rPr>
              <a:t>What</a:t>
            </a:r>
            <a:r>
              <a:rPr lang="ja-JP" altLang="en-US">
                <a:latin typeface="Arial" pitchFamily="-84" charset="0"/>
                <a:ea typeface="Arial" pitchFamily="-84" charset="0"/>
                <a:cs typeface="Arial" pitchFamily="-84" charset="0"/>
                <a:sym typeface="Arial" pitchFamily="-84" charset="0"/>
              </a:rPr>
              <a:t>’</a:t>
            </a:r>
            <a:r>
              <a:rPr lang="en-US" altLang="ja-JP">
                <a:latin typeface="Arial" pitchFamily="-84" charset="0"/>
                <a:ea typeface="Arial" pitchFamily="-84" charset="0"/>
                <a:cs typeface="Arial" pitchFamily="-84" charset="0"/>
                <a:sym typeface="Arial" pitchFamily="-84" charset="0"/>
              </a:rPr>
              <a:t>s Coming…</a:t>
            </a:r>
            <a:endParaRPr lang="en-US">
              <a:latin typeface="Arial" pitchFamily="-84" charset="0"/>
              <a:ea typeface="ヒラギノ角ゴ ProN W3" pitchFamily="-84" charset="-128"/>
              <a:cs typeface="ヒラギノ角ゴ ProN W3" pitchFamily="-84" charset="-128"/>
              <a:sym typeface="Arial" pitchFamily="-84" charset="0"/>
            </a:endParaRPr>
          </a:p>
        </p:txBody>
      </p:sp>
      <p:sp>
        <p:nvSpPr>
          <p:cNvPr id="11270" name="Rectangle 6"/>
          <p:cNvSpPr>
            <a:spLocks noGrp="1" noChangeArrowheads="1"/>
          </p:cNvSpPr>
          <p:nvPr>
            <p:ph type="body" idx="1"/>
          </p:nvPr>
        </p:nvSpPr>
        <p:spPr/>
        <p:txBody>
          <a:bodyPr/>
          <a:lstStyle/>
          <a:p>
            <a:pPr marL="304800" indent="-304800" eaLnBrk="1" hangingPunct="1">
              <a:spcBef>
                <a:spcPct val="0"/>
              </a:spcBef>
            </a:pPr>
            <a:r>
              <a:rPr lang="en-US"/>
              <a:t>Where it came from</a:t>
            </a:r>
          </a:p>
          <a:p>
            <a:pPr marL="304800" indent="-304800" eaLnBrk="1" hangingPunct="1"/>
            <a:r>
              <a:rPr lang="en-US"/>
              <a:t>Why it came to be</a:t>
            </a:r>
          </a:p>
          <a:p>
            <a:pPr marL="304800" indent="-304800" eaLnBrk="1" hangingPunct="1"/>
            <a:r>
              <a:rPr lang="en-US"/>
              <a:t>Who were the players</a:t>
            </a:r>
          </a:p>
          <a:p>
            <a:pPr marL="304800" indent="-304800" eaLnBrk="1" hangingPunct="1"/>
            <a:r>
              <a:rPr lang="en-US"/>
              <a:t>A Manifesto for Agile Software Development</a:t>
            </a:r>
          </a:p>
        </p:txBody>
      </p:sp>
    </p:spTree>
  </p:cSld>
  <p:clrMapOvr>
    <a:masterClrMapping/>
  </p:clrMapOvr>
  <p:transition xmlns:p14="http://schemas.microsoft.com/office/powerpoint/2010/mai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9"/>
          <p:cNvSpPr>
            <a:spLocks/>
          </p:cNvSpPr>
          <p:nvPr/>
        </p:nvSpPr>
        <p:spPr bwMode="auto">
          <a:xfrm>
            <a:off x="2133600" y="75328"/>
            <a:ext cx="6491287" cy="1689100"/>
          </a:xfrm>
          <a:prstGeom prst="rect">
            <a:avLst/>
          </a:prstGeom>
          <a:noFill/>
          <a:ln w="12700" cap="rnd">
            <a:noFill/>
            <a:round/>
            <a:headEnd/>
            <a:tailEnd/>
          </a:ln>
        </p:spPr>
        <p:txBody>
          <a:bodyPr lIns="38100" tIns="38100" rIns="38100" bIns="38100">
            <a:prstTxWarp prst="textNoShape">
              <a:avLst/>
            </a:prstTxWarp>
          </a:bodyPr>
          <a:lstStyle/>
          <a:p>
            <a:pPr>
              <a:spcBef>
                <a:spcPts val="600"/>
              </a:spcBef>
            </a:pPr>
            <a:r>
              <a:rPr lang="en-US" sz="2800" dirty="0">
                <a:solidFill>
                  <a:schemeClr val="tx1"/>
                </a:solidFill>
                <a:latin typeface="Arial" pitchFamily="-84" charset="0"/>
                <a:ea typeface="ＭＳ Ｐゴシック" pitchFamily="-84" charset="-128"/>
                <a:cs typeface="ＭＳ Ｐゴシック" pitchFamily="-84" charset="-128"/>
                <a:sym typeface="Arial" pitchFamily="-84" charset="0"/>
              </a:rPr>
              <a:t>…a way for everyone to feel good about their job, their contributions, and that they have done the very best they possibly could</a:t>
            </a:r>
          </a:p>
        </p:txBody>
      </p:sp>
      <p:pic>
        <p:nvPicPr>
          <p:cNvPr id="66570" name="Picture 10"/>
          <p:cNvPicPr>
            <a:picLocks noChangeAspect="1" noChangeArrowheads="1"/>
          </p:cNvPicPr>
          <p:nvPr/>
        </p:nvPicPr>
        <p:blipFill>
          <a:blip r:embed="rId3"/>
          <a:srcRect/>
          <a:stretch>
            <a:fillRect/>
          </a:stretch>
        </p:blipFill>
        <p:spPr bwMode="auto">
          <a:xfrm>
            <a:off x="-82550" y="1293813"/>
            <a:ext cx="2711450" cy="5449887"/>
          </a:xfrm>
          <a:prstGeom prst="rect">
            <a:avLst/>
          </a:prstGeom>
          <a:noFill/>
          <a:ln w="12700" cap="rnd">
            <a:noFill/>
            <a:round/>
            <a:headEnd/>
            <a:tailEnd/>
          </a:ln>
        </p:spPr>
      </p:pic>
      <p:pic>
        <p:nvPicPr>
          <p:cNvPr id="32779" name="Picture 11"/>
          <p:cNvPicPr>
            <a:picLocks noChangeAspect="1" noChangeArrowheads="1"/>
          </p:cNvPicPr>
          <p:nvPr/>
        </p:nvPicPr>
        <p:blipFill>
          <a:blip r:embed="rId4"/>
          <a:srcRect/>
          <a:stretch>
            <a:fillRect/>
          </a:stretch>
        </p:blipFill>
        <p:spPr bwMode="auto">
          <a:xfrm>
            <a:off x="3263900" y="1892300"/>
            <a:ext cx="4267200" cy="4267200"/>
          </a:xfrm>
          <a:prstGeom prst="rect">
            <a:avLst/>
          </a:prstGeom>
          <a:noFill/>
          <a:ln w="12700" cap="rnd">
            <a:noFill/>
            <a:round/>
            <a:headEnd/>
            <a:tailEnd/>
          </a:ln>
        </p:spPr>
      </p:pic>
    </p:spTree>
    <p:extLst>
      <p:ext uri="{BB962C8B-B14F-4D97-AF65-F5344CB8AC3E}">
        <p14:creationId xmlns:p14="http://schemas.microsoft.com/office/powerpoint/2010/main" val="1864793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3277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autoUpdateAnimBg="0"/>
      <p:bldP spid="32777" grpId="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3"/>
          <a:srcRect/>
          <a:stretch>
            <a:fillRect/>
          </a:stretch>
        </p:blipFill>
        <p:spPr bwMode="auto">
          <a:xfrm>
            <a:off x="1371600" y="819150"/>
            <a:ext cx="2032000" cy="5219700"/>
          </a:xfrm>
          <a:prstGeom prst="rect">
            <a:avLst/>
          </a:prstGeom>
          <a:noFill/>
          <a:ln w="12700" cap="rnd">
            <a:noFill/>
            <a:round/>
            <a:headEnd/>
            <a:tailEnd/>
          </a:ln>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4572000" cy="3429000"/>
          </a:xfrm>
          <a:prstGeom prst="rect">
            <a:avLst/>
          </a:prstGeom>
          <a:noFill/>
          <a:ln>
            <a:noFill/>
          </a:ln>
          <a:effectLst>
            <a:outerShdw blurRad="76200" dist="761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noChangeArrowheads="1"/>
          </p:cNvPicPr>
          <p:nvPr/>
        </p:nvPicPr>
        <p:blipFill>
          <a:blip r:embed="rId3"/>
          <a:srcRect/>
          <a:stretch>
            <a:fillRect/>
          </a:stretch>
        </p:blipFill>
        <p:spPr bwMode="auto">
          <a:xfrm>
            <a:off x="285750" y="6481763"/>
            <a:ext cx="1143000" cy="249237"/>
          </a:xfrm>
          <a:prstGeom prst="rect">
            <a:avLst/>
          </a:prstGeom>
          <a:noFill/>
          <a:ln w="12700" cap="rnd">
            <a:noFill/>
            <a:round/>
            <a:headEnd/>
            <a:tailEnd/>
          </a:ln>
        </p:spPr>
      </p:pic>
      <p:pic>
        <p:nvPicPr>
          <p:cNvPr id="70658" name="Picture 2"/>
          <p:cNvPicPr>
            <a:picLocks noChangeAspect="1" noChangeArrowheads="1"/>
          </p:cNvPicPr>
          <p:nvPr/>
        </p:nvPicPr>
        <p:blipFill>
          <a:blip r:embed="rId4"/>
          <a:srcRect/>
          <a:stretch>
            <a:fillRect/>
          </a:stretch>
        </p:blipFill>
        <p:spPr bwMode="auto">
          <a:xfrm>
            <a:off x="1549400" y="477838"/>
            <a:ext cx="5994400" cy="5994400"/>
          </a:xfrm>
          <a:prstGeom prst="rect">
            <a:avLst/>
          </a:prstGeom>
          <a:noFill/>
          <a:ln w="9525">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AutoShape 1"/>
          <p:cNvSpPr>
            <a:spLocks/>
          </p:cNvSpPr>
          <p:nvPr/>
        </p:nvSpPr>
        <p:spPr bwMode="auto">
          <a:xfrm>
            <a:off x="1981200" y="2514600"/>
            <a:ext cx="5029200" cy="990600"/>
          </a:xfrm>
          <a:prstGeom prst="roundRect">
            <a:avLst>
              <a:gd name="adj" fmla="val 16667"/>
            </a:avLst>
          </a:prstGeom>
          <a:solidFill>
            <a:schemeClr val="accent1"/>
          </a:solidFill>
          <a:ln w="9525">
            <a:noFill/>
            <a:round/>
            <a:headEnd/>
            <a:tailEnd/>
          </a:ln>
        </p:spPr>
        <p:txBody>
          <a:bodyPr lIns="0" tIns="0" rIns="0" bIns="0">
            <a:prstTxWarp prst="textNoShape">
              <a:avLst/>
            </a:prstTxWarp>
          </a:bodyPr>
          <a:lstStyle/>
          <a:p>
            <a:endParaRPr lang="en-US"/>
          </a:p>
        </p:txBody>
      </p:sp>
      <p:pic>
        <p:nvPicPr>
          <p:cNvPr id="72706" name="Picture 2"/>
          <p:cNvPicPr>
            <a:picLocks noChangeAspect="1" noChangeArrowheads="1"/>
          </p:cNvPicPr>
          <p:nvPr/>
        </p:nvPicPr>
        <p:blipFill>
          <a:blip r:embed="rId3"/>
          <a:srcRect/>
          <a:stretch>
            <a:fillRect/>
          </a:stretch>
        </p:blipFill>
        <p:spPr bwMode="auto">
          <a:xfrm>
            <a:off x="0" y="-76200"/>
            <a:ext cx="9144000" cy="6530975"/>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The Agile Manifesto</a:t>
            </a:r>
            <a:endParaRPr lang="en-US">
              <a:latin typeface="Calibri" pitchFamily="-84" charset="0"/>
              <a:ea typeface="ヒラギノ角ゴ ProN W3" pitchFamily="-84" charset="-128"/>
              <a:cs typeface="ヒラギノ角ゴ ProN W3" pitchFamily="-84" charset="-128"/>
              <a:sym typeface="Calibri" pitchFamily="-84" charset="0"/>
            </a:endParaRPr>
          </a:p>
        </p:txBody>
      </p:sp>
      <p:grpSp>
        <p:nvGrpSpPr>
          <p:cNvPr id="40962" name="Group 2"/>
          <p:cNvGrpSpPr>
            <a:grpSpLocks/>
          </p:cNvGrpSpPr>
          <p:nvPr/>
        </p:nvGrpSpPr>
        <p:grpSpPr bwMode="auto">
          <a:xfrm>
            <a:off x="1327150" y="5638800"/>
            <a:ext cx="2300288" cy="685800"/>
            <a:chOff x="0" y="0"/>
            <a:chExt cx="1448" cy="432"/>
          </a:xfrm>
        </p:grpSpPr>
        <p:sp>
          <p:nvSpPr>
            <p:cNvPr id="74776" name="AutoShape 3"/>
            <p:cNvSpPr>
              <a:spLocks/>
            </p:cNvSpPr>
            <p:nvPr/>
          </p:nvSpPr>
          <p:spPr bwMode="auto">
            <a:xfrm>
              <a:off x="0" y="0"/>
              <a:ext cx="1448"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77" name="Rectangle 4"/>
            <p:cNvSpPr>
              <a:spLocks/>
            </p:cNvSpPr>
            <p:nvPr/>
          </p:nvSpPr>
          <p:spPr bwMode="auto">
            <a:xfrm>
              <a:off x="21" y="124"/>
              <a:ext cx="1408"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Responding to Change</a:t>
              </a:r>
            </a:p>
          </p:txBody>
        </p:sp>
      </p:grpSp>
      <p:grpSp>
        <p:nvGrpSpPr>
          <p:cNvPr id="40965" name="Group 5"/>
          <p:cNvGrpSpPr>
            <a:grpSpLocks/>
          </p:cNvGrpSpPr>
          <p:nvPr/>
        </p:nvGrpSpPr>
        <p:grpSpPr bwMode="auto">
          <a:xfrm>
            <a:off x="1212850" y="1371600"/>
            <a:ext cx="2376488" cy="685800"/>
            <a:chOff x="0" y="0"/>
            <a:chExt cx="1496" cy="432"/>
          </a:xfrm>
        </p:grpSpPr>
        <p:sp>
          <p:nvSpPr>
            <p:cNvPr id="74774" name="AutoShape 6"/>
            <p:cNvSpPr>
              <a:spLocks/>
            </p:cNvSpPr>
            <p:nvPr/>
          </p:nvSpPr>
          <p:spPr bwMode="auto">
            <a:xfrm>
              <a:off x="0" y="0"/>
              <a:ext cx="1496"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75" name="Rectangle 7"/>
            <p:cNvSpPr>
              <a:spLocks/>
            </p:cNvSpPr>
            <p:nvPr/>
          </p:nvSpPr>
          <p:spPr bwMode="auto">
            <a:xfrm>
              <a:off x="21" y="124"/>
              <a:ext cx="1456"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Following a Plan</a:t>
              </a:r>
            </a:p>
          </p:txBody>
        </p:sp>
      </p:grpSp>
      <p:grpSp>
        <p:nvGrpSpPr>
          <p:cNvPr id="40968" name="Group 8"/>
          <p:cNvGrpSpPr>
            <a:grpSpLocks/>
          </p:cNvGrpSpPr>
          <p:nvPr/>
        </p:nvGrpSpPr>
        <p:grpSpPr bwMode="auto">
          <a:xfrm>
            <a:off x="6613525" y="4953000"/>
            <a:ext cx="2301875" cy="685800"/>
            <a:chOff x="0" y="0"/>
            <a:chExt cx="1449" cy="432"/>
          </a:xfrm>
        </p:grpSpPr>
        <p:sp>
          <p:nvSpPr>
            <p:cNvPr id="74772" name="AutoShape 9"/>
            <p:cNvSpPr>
              <a:spLocks/>
            </p:cNvSpPr>
            <p:nvPr/>
          </p:nvSpPr>
          <p:spPr bwMode="auto">
            <a:xfrm>
              <a:off x="0" y="0"/>
              <a:ext cx="1449"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73" name="Rectangle 10"/>
            <p:cNvSpPr>
              <a:spLocks/>
            </p:cNvSpPr>
            <p:nvPr/>
          </p:nvSpPr>
          <p:spPr bwMode="auto">
            <a:xfrm>
              <a:off x="21" y="124"/>
              <a:ext cx="1408"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Customer Collaboration</a:t>
              </a:r>
            </a:p>
          </p:txBody>
        </p:sp>
      </p:grpSp>
      <p:grpSp>
        <p:nvGrpSpPr>
          <p:cNvPr id="40971" name="Group 11"/>
          <p:cNvGrpSpPr>
            <a:grpSpLocks/>
          </p:cNvGrpSpPr>
          <p:nvPr/>
        </p:nvGrpSpPr>
        <p:grpSpPr bwMode="auto">
          <a:xfrm>
            <a:off x="2401888" y="2895600"/>
            <a:ext cx="2376487" cy="685800"/>
            <a:chOff x="0" y="0"/>
            <a:chExt cx="1497" cy="432"/>
          </a:xfrm>
        </p:grpSpPr>
        <p:sp>
          <p:nvSpPr>
            <p:cNvPr id="74770" name="AutoShape 12"/>
            <p:cNvSpPr>
              <a:spLocks/>
            </p:cNvSpPr>
            <p:nvPr/>
          </p:nvSpPr>
          <p:spPr bwMode="auto">
            <a:xfrm>
              <a:off x="0" y="0"/>
              <a:ext cx="1497"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71" name="Rectangle 13"/>
            <p:cNvSpPr>
              <a:spLocks/>
            </p:cNvSpPr>
            <p:nvPr/>
          </p:nvSpPr>
          <p:spPr bwMode="auto">
            <a:xfrm>
              <a:off x="21" y="124"/>
              <a:ext cx="1456"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Contract Negotiation</a:t>
              </a:r>
            </a:p>
          </p:txBody>
        </p:sp>
      </p:grpSp>
      <p:grpSp>
        <p:nvGrpSpPr>
          <p:cNvPr id="40974" name="Group 14"/>
          <p:cNvGrpSpPr>
            <a:grpSpLocks/>
          </p:cNvGrpSpPr>
          <p:nvPr/>
        </p:nvGrpSpPr>
        <p:grpSpPr bwMode="auto">
          <a:xfrm>
            <a:off x="3749675" y="4610100"/>
            <a:ext cx="2301875" cy="685800"/>
            <a:chOff x="0" y="0"/>
            <a:chExt cx="1449" cy="432"/>
          </a:xfrm>
        </p:grpSpPr>
        <p:sp>
          <p:nvSpPr>
            <p:cNvPr id="74768" name="AutoShape 15"/>
            <p:cNvSpPr>
              <a:spLocks/>
            </p:cNvSpPr>
            <p:nvPr/>
          </p:nvSpPr>
          <p:spPr bwMode="auto">
            <a:xfrm>
              <a:off x="0" y="0"/>
              <a:ext cx="1449"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69" name="Rectangle 16"/>
            <p:cNvSpPr>
              <a:spLocks/>
            </p:cNvSpPr>
            <p:nvPr/>
          </p:nvSpPr>
          <p:spPr bwMode="auto">
            <a:xfrm>
              <a:off x="21" y="56"/>
              <a:ext cx="1408" cy="320"/>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Individuals and Interactions</a:t>
              </a:r>
            </a:p>
          </p:txBody>
        </p:sp>
      </p:grpSp>
      <p:grpSp>
        <p:nvGrpSpPr>
          <p:cNvPr id="40977" name="Group 17"/>
          <p:cNvGrpSpPr>
            <a:grpSpLocks/>
          </p:cNvGrpSpPr>
          <p:nvPr/>
        </p:nvGrpSpPr>
        <p:grpSpPr bwMode="auto">
          <a:xfrm>
            <a:off x="6049963" y="1905000"/>
            <a:ext cx="2378075" cy="685800"/>
            <a:chOff x="0" y="0"/>
            <a:chExt cx="1497" cy="432"/>
          </a:xfrm>
        </p:grpSpPr>
        <p:sp>
          <p:nvSpPr>
            <p:cNvPr id="74766" name="AutoShape 18"/>
            <p:cNvSpPr>
              <a:spLocks/>
            </p:cNvSpPr>
            <p:nvPr/>
          </p:nvSpPr>
          <p:spPr bwMode="auto">
            <a:xfrm>
              <a:off x="0" y="0"/>
              <a:ext cx="1497"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67" name="Rectangle 19"/>
            <p:cNvSpPr>
              <a:spLocks/>
            </p:cNvSpPr>
            <p:nvPr/>
          </p:nvSpPr>
          <p:spPr bwMode="auto">
            <a:xfrm>
              <a:off x="21" y="124"/>
              <a:ext cx="1456"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Processes and Tools</a:t>
              </a:r>
            </a:p>
          </p:txBody>
        </p:sp>
      </p:grpSp>
      <p:grpSp>
        <p:nvGrpSpPr>
          <p:cNvPr id="40980" name="Group 20"/>
          <p:cNvGrpSpPr>
            <a:grpSpLocks/>
          </p:cNvGrpSpPr>
          <p:nvPr/>
        </p:nvGrpSpPr>
        <p:grpSpPr bwMode="auto">
          <a:xfrm>
            <a:off x="5464175" y="3238500"/>
            <a:ext cx="2300288" cy="685800"/>
            <a:chOff x="0" y="0"/>
            <a:chExt cx="1449" cy="432"/>
          </a:xfrm>
        </p:grpSpPr>
        <p:sp>
          <p:nvSpPr>
            <p:cNvPr id="74764" name="AutoShape 21"/>
            <p:cNvSpPr>
              <a:spLocks/>
            </p:cNvSpPr>
            <p:nvPr/>
          </p:nvSpPr>
          <p:spPr bwMode="auto">
            <a:xfrm>
              <a:off x="0" y="0"/>
              <a:ext cx="1449"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65" name="Rectangle 22"/>
            <p:cNvSpPr>
              <a:spLocks/>
            </p:cNvSpPr>
            <p:nvPr/>
          </p:nvSpPr>
          <p:spPr bwMode="auto">
            <a:xfrm>
              <a:off x="21" y="124"/>
              <a:ext cx="1408" cy="184"/>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Working Software</a:t>
              </a:r>
            </a:p>
          </p:txBody>
        </p:sp>
      </p:grpSp>
      <p:grpSp>
        <p:nvGrpSpPr>
          <p:cNvPr id="40983" name="Group 23"/>
          <p:cNvGrpSpPr>
            <a:grpSpLocks/>
          </p:cNvGrpSpPr>
          <p:nvPr/>
        </p:nvGrpSpPr>
        <p:grpSpPr bwMode="auto">
          <a:xfrm>
            <a:off x="701675" y="4267200"/>
            <a:ext cx="2378075" cy="685800"/>
            <a:chOff x="0" y="0"/>
            <a:chExt cx="1497" cy="432"/>
          </a:xfrm>
        </p:grpSpPr>
        <p:sp>
          <p:nvSpPr>
            <p:cNvPr id="74762" name="AutoShape 24"/>
            <p:cNvSpPr>
              <a:spLocks/>
            </p:cNvSpPr>
            <p:nvPr/>
          </p:nvSpPr>
          <p:spPr bwMode="auto">
            <a:xfrm>
              <a:off x="0" y="0"/>
              <a:ext cx="1497" cy="432"/>
            </a:xfrm>
            <a:prstGeom prst="roundRect">
              <a:avLst>
                <a:gd name="adj" fmla="val 16667"/>
              </a:avLst>
            </a:prstGeom>
            <a:solidFill>
              <a:srgbClr val="FFA86A"/>
            </a:solidFill>
            <a:ln w="15875">
              <a:solidFill>
                <a:srgbClr val="CCFFFF"/>
              </a:solidFill>
              <a:round/>
              <a:headEnd/>
              <a:tailEnd/>
            </a:ln>
          </p:spPr>
          <p:txBody>
            <a:bodyPr lIns="0" tIns="0" rIns="0" bIns="0">
              <a:prstTxWarp prst="textNoShape">
                <a:avLst/>
              </a:prstTxWarp>
            </a:bodyPr>
            <a:lstStyle/>
            <a:p>
              <a:endParaRPr lang="en-US"/>
            </a:p>
          </p:txBody>
        </p:sp>
        <p:sp>
          <p:nvSpPr>
            <p:cNvPr id="74763" name="Rectangle 25"/>
            <p:cNvSpPr>
              <a:spLocks/>
            </p:cNvSpPr>
            <p:nvPr/>
          </p:nvSpPr>
          <p:spPr bwMode="auto">
            <a:xfrm>
              <a:off x="21" y="56"/>
              <a:ext cx="1456" cy="320"/>
            </a:xfrm>
            <a:prstGeom prst="rect">
              <a:avLst/>
            </a:prstGeom>
            <a:noFill/>
            <a:ln w="12700">
              <a:noFill/>
              <a:miter lim="800000"/>
              <a:headEnd/>
              <a:tailEnd/>
            </a:ln>
          </p:spPr>
          <p:txBody>
            <a:bodyPr lIns="38100" tIns="38100" rIns="38100" bIns="38100" anchor="ctr">
              <a:prstTxWarp prst="textNoShape">
                <a:avLst/>
              </a:prstTxWarp>
            </a:bodyPr>
            <a:lstStyle/>
            <a:p>
              <a:r>
                <a:rPr lang="en-US" sz="1400" b="1">
                  <a:solidFill>
                    <a:srgbClr val="000099"/>
                  </a:solidFill>
                  <a:latin typeface="Tahoma" pitchFamily="-84" charset="0"/>
                  <a:ea typeface="ＭＳ Ｐゴシック" pitchFamily="-84" charset="-128"/>
                  <a:cs typeface="ＭＳ Ｐゴシック" pitchFamily="-84" charset="-128"/>
                  <a:sym typeface="Tahoma" pitchFamily="-84" charset="0"/>
                </a:rPr>
                <a:t>Comprehensive Documentation</a:t>
              </a: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500"/>
                                  </p:stCondLst>
                                  <p:childTnLst>
                                    <p:set>
                                      <p:cBhvr>
                                        <p:cTn id="6" dur="1" fill="hold">
                                          <p:stCondLst>
                                            <p:cond delay="499"/>
                                          </p:stCondLst>
                                        </p:cTn>
                                        <p:tgtEl>
                                          <p:spTgt spid="40974"/>
                                        </p:tgtEl>
                                        <p:attrNameLst>
                                          <p:attrName>style.visibility</p:attrName>
                                        </p:attrNameLst>
                                      </p:cBhvr>
                                      <p:to>
                                        <p:strVal val="visible"/>
                                      </p:to>
                                    </p:set>
                                  </p:childTnLst>
                                </p:cTn>
                              </p:par>
                            </p:childTnLst>
                          </p:cTn>
                        </p:par>
                        <p:par>
                          <p:cTn id="7" fill="hold" nodeType="afterGroup">
                            <p:stCondLst>
                              <p:cond delay="1000"/>
                            </p:stCondLst>
                            <p:childTnLst>
                              <p:par>
                                <p:cTn id="8" presetID="168" presetClass="entr" presetSubtype="0" fill="hold" nodeType="afterEffect">
                                  <p:stCondLst>
                                    <p:cond delay="500"/>
                                  </p:stCondLst>
                                  <p:childTnLst>
                                    <p:set>
                                      <p:cBhvr>
                                        <p:cTn id="9" dur="1" fill="hold">
                                          <p:stCondLst>
                                            <p:cond delay="499"/>
                                          </p:stCondLst>
                                        </p:cTn>
                                        <p:tgtEl>
                                          <p:spTgt spid="40968"/>
                                        </p:tgtEl>
                                        <p:attrNameLst>
                                          <p:attrName>style.visibility</p:attrName>
                                        </p:attrNameLst>
                                      </p:cBhvr>
                                      <p:to>
                                        <p:strVal val="visible"/>
                                      </p:to>
                                    </p:set>
                                  </p:childTnLst>
                                </p:cTn>
                              </p:par>
                            </p:childTnLst>
                          </p:cTn>
                        </p:par>
                        <p:par>
                          <p:cTn id="10" fill="hold" nodeType="afterGroup">
                            <p:stCondLst>
                              <p:cond delay="2000"/>
                            </p:stCondLst>
                            <p:childTnLst>
                              <p:par>
                                <p:cTn id="11" presetID="168" presetClass="entr" presetSubtype="0" fill="hold" nodeType="afterEffect">
                                  <p:stCondLst>
                                    <p:cond delay="500"/>
                                  </p:stCondLst>
                                  <p:childTnLst>
                                    <p:set>
                                      <p:cBhvr>
                                        <p:cTn id="12" dur="1" fill="hold">
                                          <p:stCondLst>
                                            <p:cond delay="499"/>
                                          </p:stCondLst>
                                        </p:cTn>
                                        <p:tgtEl>
                                          <p:spTgt spid="40965"/>
                                        </p:tgtEl>
                                        <p:attrNameLst>
                                          <p:attrName>style.visibility</p:attrName>
                                        </p:attrNameLst>
                                      </p:cBhvr>
                                      <p:to>
                                        <p:strVal val="visible"/>
                                      </p:to>
                                    </p:set>
                                  </p:childTnLst>
                                </p:cTn>
                              </p:par>
                            </p:childTnLst>
                          </p:cTn>
                        </p:par>
                        <p:par>
                          <p:cTn id="13" fill="hold" nodeType="afterGroup">
                            <p:stCondLst>
                              <p:cond delay="3000"/>
                            </p:stCondLst>
                            <p:childTnLst>
                              <p:par>
                                <p:cTn id="14" presetID="168" presetClass="entr" presetSubtype="0" fill="hold" nodeType="afterEffect">
                                  <p:stCondLst>
                                    <p:cond delay="500"/>
                                  </p:stCondLst>
                                  <p:childTnLst>
                                    <p:set>
                                      <p:cBhvr>
                                        <p:cTn id="15" dur="1" fill="hold">
                                          <p:stCondLst>
                                            <p:cond delay="499"/>
                                          </p:stCondLst>
                                        </p:cTn>
                                        <p:tgtEl>
                                          <p:spTgt spid="40962"/>
                                        </p:tgtEl>
                                        <p:attrNameLst>
                                          <p:attrName>style.visibility</p:attrName>
                                        </p:attrNameLst>
                                      </p:cBhvr>
                                      <p:to>
                                        <p:strVal val="visible"/>
                                      </p:to>
                                    </p:set>
                                  </p:childTnLst>
                                </p:cTn>
                              </p:par>
                            </p:childTnLst>
                          </p:cTn>
                        </p:par>
                        <p:par>
                          <p:cTn id="16" fill="hold" nodeType="afterGroup">
                            <p:stCondLst>
                              <p:cond delay="4000"/>
                            </p:stCondLst>
                            <p:childTnLst>
                              <p:par>
                                <p:cTn id="17" presetID="168" presetClass="entr" presetSubtype="0" fill="hold" nodeType="afterEffect">
                                  <p:stCondLst>
                                    <p:cond delay="500"/>
                                  </p:stCondLst>
                                  <p:childTnLst>
                                    <p:set>
                                      <p:cBhvr>
                                        <p:cTn id="18" dur="1" fill="hold">
                                          <p:stCondLst>
                                            <p:cond delay="499"/>
                                          </p:stCondLst>
                                        </p:cTn>
                                        <p:tgtEl>
                                          <p:spTgt spid="40977"/>
                                        </p:tgtEl>
                                        <p:attrNameLst>
                                          <p:attrName>style.visibility</p:attrName>
                                        </p:attrNameLst>
                                      </p:cBhvr>
                                      <p:to>
                                        <p:strVal val="visible"/>
                                      </p:to>
                                    </p:set>
                                  </p:childTnLst>
                                </p:cTn>
                              </p:par>
                            </p:childTnLst>
                          </p:cTn>
                        </p:par>
                        <p:par>
                          <p:cTn id="19" fill="hold" nodeType="afterGroup">
                            <p:stCondLst>
                              <p:cond delay="5000"/>
                            </p:stCondLst>
                            <p:childTnLst>
                              <p:par>
                                <p:cTn id="20" presetID="168" presetClass="entr" presetSubtype="0" fill="hold" nodeType="afterEffect">
                                  <p:stCondLst>
                                    <p:cond delay="500"/>
                                  </p:stCondLst>
                                  <p:childTnLst>
                                    <p:set>
                                      <p:cBhvr>
                                        <p:cTn id="21" dur="1" fill="hold">
                                          <p:stCondLst>
                                            <p:cond delay="499"/>
                                          </p:stCondLst>
                                        </p:cTn>
                                        <p:tgtEl>
                                          <p:spTgt spid="40980"/>
                                        </p:tgtEl>
                                        <p:attrNameLst>
                                          <p:attrName>style.visibility</p:attrName>
                                        </p:attrNameLst>
                                      </p:cBhvr>
                                      <p:to>
                                        <p:strVal val="visible"/>
                                      </p:to>
                                    </p:set>
                                  </p:childTnLst>
                                </p:cTn>
                              </p:par>
                            </p:childTnLst>
                          </p:cTn>
                        </p:par>
                        <p:par>
                          <p:cTn id="22" fill="hold" nodeType="afterGroup">
                            <p:stCondLst>
                              <p:cond delay="6000"/>
                            </p:stCondLst>
                            <p:childTnLst>
                              <p:par>
                                <p:cTn id="23" presetID="168" presetClass="entr" presetSubtype="0" fill="hold" nodeType="afterEffect">
                                  <p:stCondLst>
                                    <p:cond delay="500"/>
                                  </p:stCondLst>
                                  <p:childTnLst>
                                    <p:set>
                                      <p:cBhvr>
                                        <p:cTn id="24" dur="1" fill="hold">
                                          <p:stCondLst>
                                            <p:cond delay="499"/>
                                          </p:stCondLst>
                                        </p:cTn>
                                        <p:tgtEl>
                                          <p:spTgt spid="40971"/>
                                        </p:tgtEl>
                                        <p:attrNameLst>
                                          <p:attrName>style.visibility</p:attrName>
                                        </p:attrNameLst>
                                      </p:cBhvr>
                                      <p:to>
                                        <p:strVal val="visible"/>
                                      </p:to>
                                    </p:set>
                                  </p:childTnLst>
                                </p:cTn>
                              </p:par>
                            </p:childTnLst>
                          </p:cTn>
                        </p:par>
                        <p:par>
                          <p:cTn id="25" fill="hold" nodeType="afterGroup">
                            <p:stCondLst>
                              <p:cond delay="7000"/>
                            </p:stCondLst>
                            <p:childTnLst>
                              <p:par>
                                <p:cTn id="26" presetID="168" presetClass="entr" presetSubtype="0" fill="hold" nodeType="afterEffect">
                                  <p:stCondLst>
                                    <p:cond delay="500"/>
                                  </p:stCondLst>
                                  <p:childTnLst>
                                    <p:set>
                                      <p:cBhvr>
                                        <p:cTn id="27" dur="1" fill="hold">
                                          <p:stCondLst>
                                            <p:cond delay="499"/>
                                          </p:stCondLst>
                                        </p:cTn>
                                        <p:tgtEl>
                                          <p:spTgt spid="40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3">
            <a:alphaModFix amt="19000"/>
          </a:blip>
          <a:srcRect/>
          <a:stretch>
            <a:fillRect/>
          </a:stretch>
        </p:blipFill>
        <p:spPr bwMode="auto">
          <a:xfrm>
            <a:off x="0" y="0"/>
            <a:ext cx="9144000" cy="6530975"/>
          </a:xfrm>
          <a:prstGeom prst="rect">
            <a:avLst/>
          </a:prstGeom>
          <a:noFill/>
          <a:ln w="12700" cap="rnd">
            <a:noFill/>
            <a:round/>
            <a:headEnd/>
            <a:tailEnd/>
          </a:ln>
        </p:spPr>
      </p:pic>
      <p:pic>
        <p:nvPicPr>
          <p:cNvPr id="43010" name="Picture 2"/>
          <p:cNvPicPr>
            <a:picLocks noChangeAspect="1" noChangeArrowheads="1"/>
          </p:cNvPicPr>
          <p:nvPr/>
        </p:nvPicPr>
        <p:blipFill>
          <a:blip r:embed="rId3"/>
          <a:srcRect/>
          <a:stretch>
            <a:fillRect/>
          </a:stretch>
        </p:blipFill>
        <p:spPr bwMode="auto">
          <a:xfrm>
            <a:off x="0" y="0"/>
            <a:ext cx="9144000" cy="6530975"/>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xit" presetSubtype="0" fill="hold" nodeType="afterEffect">
                                  <p:stCondLst>
                                    <p:cond delay="1000"/>
                                  </p:stCondLst>
                                  <p:childTnLst>
                                    <p:set>
                                      <p:cBhvr>
                                        <p:cTn id="6" dur="1" fill="hold">
                                          <p:stCondLst>
                                            <p:cond delay="499"/>
                                          </p:stCondLst>
                                        </p:cTn>
                                        <p:tgtEl>
                                          <p:spTgt spid="430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3"/>
          <a:srcRect/>
          <a:stretch>
            <a:fillRect/>
          </a:stretch>
        </p:blipFill>
        <p:spPr bwMode="auto">
          <a:xfrm>
            <a:off x="0" y="0"/>
            <a:ext cx="9144000" cy="6530975"/>
          </a:xfrm>
          <a:prstGeom prst="rect">
            <a:avLst/>
          </a:prstGeom>
          <a:noFill/>
          <a:ln w="12700" cap="rnd">
            <a:noFill/>
            <a:round/>
            <a:headEnd/>
            <a:tailEnd/>
          </a:ln>
        </p:spPr>
      </p:pic>
      <p:pic>
        <p:nvPicPr>
          <p:cNvPr id="45058" name="Picture 2"/>
          <p:cNvPicPr>
            <a:picLocks noChangeAspect="1" noChangeArrowheads="1"/>
          </p:cNvPicPr>
          <p:nvPr/>
        </p:nvPicPr>
        <p:blipFill>
          <a:blip r:embed="rId4"/>
          <a:srcRect/>
          <a:stretch>
            <a:fillRect/>
          </a:stretch>
        </p:blipFill>
        <p:spPr bwMode="auto">
          <a:xfrm>
            <a:off x="114300" y="1828800"/>
            <a:ext cx="8915400" cy="4064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1000"/>
                                  </p:stCondLst>
                                  <p:childTnLst>
                                    <p:set>
                                      <p:cBhvr>
                                        <p:cTn id="6" dur="1" fill="hold">
                                          <p:stCondLst>
                                            <p:cond delay="0"/>
                                          </p:stCondLst>
                                        </p:cTn>
                                        <p:tgtEl>
                                          <p:spTgt spid="45058"/>
                                        </p:tgtEl>
                                        <p:attrNameLst>
                                          <p:attrName>style.visibility</p:attrName>
                                        </p:attrNameLst>
                                      </p:cBhvr>
                                      <p:to>
                                        <p:strVal val="visible"/>
                                      </p:to>
                                    </p:set>
                                    <p:anim calcmode="lin" valueType="num">
                                      <p:cBhvr>
                                        <p:cTn id="7" dur="500" fill="hold"/>
                                        <p:tgtEl>
                                          <p:spTgt spid="45058"/>
                                        </p:tgtEl>
                                        <p:attrNameLst>
                                          <p:attrName>ppt_w</p:attrName>
                                        </p:attrNameLst>
                                      </p:cBhvr>
                                      <p:tavLst>
                                        <p:tav tm="0">
                                          <p:val>
                                            <p:fltVal val="0"/>
                                          </p:val>
                                        </p:tav>
                                        <p:tav tm="100000">
                                          <p:val>
                                            <p:strVal val="#ppt_w"/>
                                          </p:val>
                                        </p:tav>
                                      </p:tavLst>
                                    </p:anim>
                                    <p:anim calcmode="lin" valueType="num">
                                      <p:cBhvr>
                                        <p:cTn id="8" dur="500" fill="hold"/>
                                        <p:tgtEl>
                                          <p:spTgt spid="45058"/>
                                        </p:tgtEl>
                                        <p:attrNameLst>
                                          <p:attrName>ppt_h</p:attrName>
                                        </p:attrNameLst>
                                      </p:cBhvr>
                                      <p:tavLst>
                                        <p:tav tm="0">
                                          <p:val>
                                            <p:fltVal val="0"/>
                                          </p:val>
                                        </p:tav>
                                        <p:tav tm="100000">
                                          <p:val>
                                            <p:strVal val="#ppt_h"/>
                                          </p:val>
                                        </p:tav>
                                      </p:tavLst>
                                    </p:anim>
                                  </p:childTnLst>
                                </p:cTn>
                              </p:par>
                            </p:childTnLst>
                          </p:cTn>
                        </p:par>
                        <p:par>
                          <p:cTn id="9" fill="hold" nodeType="afterGroup">
                            <p:stCondLst>
                              <p:cond delay="1500"/>
                            </p:stCondLst>
                            <p:childTnLst>
                              <p:par>
                                <p:cTn id="10" presetID="23" presetClass="exit" presetSubtype="32" fill="hold" nodeType="afterEffect">
                                  <p:stCondLst>
                                    <p:cond delay="1000"/>
                                  </p:stCondLst>
                                  <p:childTnLst>
                                    <p:anim calcmode="lin" valueType="num">
                                      <p:cBhvr>
                                        <p:cTn id="11" dur="500"/>
                                        <p:tgtEl>
                                          <p:spTgt spid="45057"/>
                                        </p:tgtEl>
                                        <p:attrNameLst>
                                          <p:attrName>ppt_w</p:attrName>
                                        </p:attrNameLst>
                                      </p:cBhvr>
                                      <p:tavLst>
                                        <p:tav tm="0">
                                          <p:val>
                                            <p:strVal val="ppt_w"/>
                                          </p:val>
                                        </p:tav>
                                        <p:tav tm="100000">
                                          <p:val>
                                            <p:fltVal val="0"/>
                                          </p:val>
                                        </p:tav>
                                      </p:tavLst>
                                    </p:anim>
                                    <p:anim calcmode="lin" valueType="num">
                                      <p:cBhvr>
                                        <p:cTn id="12" dur="500"/>
                                        <p:tgtEl>
                                          <p:spTgt spid="45057"/>
                                        </p:tgtEl>
                                        <p:attrNameLst>
                                          <p:attrName>ppt_h</p:attrName>
                                        </p:attrNameLst>
                                      </p:cBhvr>
                                      <p:tavLst>
                                        <p:tav tm="0">
                                          <p:val>
                                            <p:strVal val="ppt_h"/>
                                          </p:val>
                                        </p:tav>
                                        <p:tav tm="100000">
                                          <p:val>
                                            <p:fltVal val="0"/>
                                          </p:val>
                                        </p:tav>
                                      </p:tavLst>
                                    </p:anim>
                                    <p:set>
                                      <p:cBhvr>
                                        <p:cTn id="13" dur="1" fill="hold">
                                          <p:stCondLst>
                                            <p:cond delay="499"/>
                                          </p:stCondLst>
                                        </p:cTn>
                                        <p:tgtEl>
                                          <p:spTgt spid="450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a:srcRect/>
          <a:stretch>
            <a:fillRect/>
          </a:stretch>
        </p:blipFill>
        <p:spPr bwMode="auto">
          <a:xfrm>
            <a:off x="0" y="0"/>
            <a:ext cx="9144000" cy="6530975"/>
          </a:xfrm>
          <a:prstGeom prst="rect">
            <a:avLst/>
          </a:prstGeom>
          <a:noFill/>
          <a:ln w="12700" cap="rnd">
            <a:noFill/>
            <a:round/>
            <a:headEnd/>
            <a:tailEnd/>
          </a:ln>
        </p:spPr>
      </p:pic>
      <p:pic>
        <p:nvPicPr>
          <p:cNvPr id="47106" name="Picture 2"/>
          <p:cNvPicPr>
            <a:picLocks noChangeAspect="1" noChangeArrowheads="1"/>
          </p:cNvPicPr>
          <p:nvPr/>
        </p:nvPicPr>
        <p:blipFill>
          <a:blip r:embed="rId4"/>
          <a:srcRect/>
          <a:stretch>
            <a:fillRect/>
          </a:stretch>
        </p:blipFill>
        <p:spPr bwMode="auto">
          <a:xfrm>
            <a:off x="482600" y="2133600"/>
            <a:ext cx="8178800" cy="3429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1000"/>
                                  </p:stCondLst>
                                  <p:childTnLst>
                                    <p:set>
                                      <p:cBhvr>
                                        <p:cTn id="6" dur="1" fill="hold">
                                          <p:stCondLst>
                                            <p:cond delay="0"/>
                                          </p:stCondLst>
                                        </p:cTn>
                                        <p:tgtEl>
                                          <p:spTgt spid="47106"/>
                                        </p:tgtEl>
                                        <p:attrNameLst>
                                          <p:attrName>style.visibility</p:attrName>
                                        </p:attrNameLst>
                                      </p:cBhvr>
                                      <p:to>
                                        <p:strVal val="visible"/>
                                      </p:to>
                                    </p:set>
                                    <p:anim calcmode="lin" valueType="num">
                                      <p:cBhvr>
                                        <p:cTn id="7" dur="500" fill="hold"/>
                                        <p:tgtEl>
                                          <p:spTgt spid="47106"/>
                                        </p:tgtEl>
                                        <p:attrNameLst>
                                          <p:attrName>ppt_w</p:attrName>
                                        </p:attrNameLst>
                                      </p:cBhvr>
                                      <p:tavLst>
                                        <p:tav tm="0">
                                          <p:val>
                                            <p:fltVal val="0"/>
                                          </p:val>
                                        </p:tav>
                                        <p:tav tm="100000">
                                          <p:val>
                                            <p:strVal val="#ppt_w"/>
                                          </p:val>
                                        </p:tav>
                                      </p:tavLst>
                                    </p:anim>
                                    <p:anim calcmode="lin" valueType="num">
                                      <p:cBhvr>
                                        <p:cTn id="8" dur="500" fill="hold"/>
                                        <p:tgtEl>
                                          <p:spTgt spid="47106"/>
                                        </p:tgtEl>
                                        <p:attrNameLst>
                                          <p:attrName>ppt_h</p:attrName>
                                        </p:attrNameLst>
                                      </p:cBhvr>
                                      <p:tavLst>
                                        <p:tav tm="0">
                                          <p:val>
                                            <p:fltVal val="0"/>
                                          </p:val>
                                        </p:tav>
                                        <p:tav tm="100000">
                                          <p:val>
                                            <p:strVal val="#ppt_h"/>
                                          </p:val>
                                        </p:tav>
                                      </p:tavLst>
                                    </p:anim>
                                  </p:childTnLst>
                                </p:cTn>
                              </p:par>
                            </p:childTnLst>
                          </p:cTn>
                        </p:par>
                        <p:par>
                          <p:cTn id="9" fill="hold" nodeType="afterGroup">
                            <p:stCondLst>
                              <p:cond delay="1500"/>
                            </p:stCondLst>
                            <p:childTnLst>
                              <p:par>
                                <p:cTn id="10" presetID="23" presetClass="exit" presetSubtype="32" fill="hold" nodeType="afterEffect">
                                  <p:stCondLst>
                                    <p:cond delay="1000"/>
                                  </p:stCondLst>
                                  <p:childTnLst>
                                    <p:anim calcmode="lin" valueType="num">
                                      <p:cBhvr>
                                        <p:cTn id="11" dur="500"/>
                                        <p:tgtEl>
                                          <p:spTgt spid="47105"/>
                                        </p:tgtEl>
                                        <p:attrNameLst>
                                          <p:attrName>ppt_w</p:attrName>
                                        </p:attrNameLst>
                                      </p:cBhvr>
                                      <p:tavLst>
                                        <p:tav tm="0">
                                          <p:val>
                                            <p:strVal val="ppt_w"/>
                                          </p:val>
                                        </p:tav>
                                        <p:tav tm="100000">
                                          <p:val>
                                            <p:fltVal val="0"/>
                                          </p:val>
                                        </p:tav>
                                      </p:tavLst>
                                    </p:anim>
                                    <p:anim calcmode="lin" valueType="num">
                                      <p:cBhvr>
                                        <p:cTn id="12" dur="500"/>
                                        <p:tgtEl>
                                          <p:spTgt spid="47105"/>
                                        </p:tgtEl>
                                        <p:attrNameLst>
                                          <p:attrName>ppt_h</p:attrName>
                                        </p:attrNameLst>
                                      </p:cBhvr>
                                      <p:tavLst>
                                        <p:tav tm="0">
                                          <p:val>
                                            <p:strVal val="ppt_h"/>
                                          </p:val>
                                        </p:tav>
                                        <p:tav tm="100000">
                                          <p:val>
                                            <p:fltVal val="0"/>
                                          </p:val>
                                        </p:tav>
                                      </p:tavLst>
                                    </p:anim>
                                    <p:set>
                                      <p:cBhvr>
                                        <p:cTn id="13" dur="1" fill="hold">
                                          <p:stCondLst>
                                            <p:cond delay="499"/>
                                          </p:stCondLst>
                                        </p:cTn>
                                        <p:tgtEl>
                                          <p:spTgt spid="47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srcRect/>
          <a:stretch>
            <a:fillRect/>
          </a:stretch>
        </p:blipFill>
        <p:spPr bwMode="auto">
          <a:xfrm>
            <a:off x="0" y="0"/>
            <a:ext cx="9144000" cy="6530975"/>
          </a:xfrm>
          <a:prstGeom prst="rect">
            <a:avLst/>
          </a:prstGeom>
          <a:noFill/>
          <a:ln w="12700" cap="rnd">
            <a:noFill/>
            <a:round/>
            <a:headEnd/>
            <a:tailEnd/>
          </a:ln>
        </p:spPr>
      </p:pic>
      <p:pic>
        <p:nvPicPr>
          <p:cNvPr id="49154" name="Picture 2"/>
          <p:cNvPicPr>
            <a:picLocks noChangeAspect="1" noChangeArrowheads="1"/>
          </p:cNvPicPr>
          <p:nvPr/>
        </p:nvPicPr>
        <p:blipFill>
          <a:blip r:embed="rId4"/>
          <a:srcRect/>
          <a:stretch>
            <a:fillRect/>
          </a:stretch>
        </p:blipFill>
        <p:spPr bwMode="auto">
          <a:xfrm>
            <a:off x="374650" y="2362200"/>
            <a:ext cx="8394700" cy="3302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1000"/>
                                  </p:stCondLst>
                                  <p:childTnLst>
                                    <p:set>
                                      <p:cBhvr>
                                        <p:cTn id="6" dur="1" fill="hold">
                                          <p:stCondLst>
                                            <p:cond delay="0"/>
                                          </p:stCondLst>
                                        </p:cTn>
                                        <p:tgtEl>
                                          <p:spTgt spid="49154"/>
                                        </p:tgtEl>
                                        <p:attrNameLst>
                                          <p:attrName>style.visibility</p:attrName>
                                        </p:attrNameLst>
                                      </p:cBhvr>
                                      <p:to>
                                        <p:strVal val="visible"/>
                                      </p:to>
                                    </p:set>
                                    <p:anim calcmode="lin" valueType="num">
                                      <p:cBhvr>
                                        <p:cTn id="7" dur="500" fill="hold"/>
                                        <p:tgtEl>
                                          <p:spTgt spid="49154"/>
                                        </p:tgtEl>
                                        <p:attrNameLst>
                                          <p:attrName>ppt_w</p:attrName>
                                        </p:attrNameLst>
                                      </p:cBhvr>
                                      <p:tavLst>
                                        <p:tav tm="0">
                                          <p:val>
                                            <p:fltVal val="0"/>
                                          </p:val>
                                        </p:tav>
                                        <p:tav tm="100000">
                                          <p:val>
                                            <p:strVal val="#ppt_w"/>
                                          </p:val>
                                        </p:tav>
                                      </p:tavLst>
                                    </p:anim>
                                    <p:anim calcmode="lin" valueType="num">
                                      <p:cBhvr>
                                        <p:cTn id="8" dur="500" fill="hold"/>
                                        <p:tgtEl>
                                          <p:spTgt spid="49154"/>
                                        </p:tgtEl>
                                        <p:attrNameLst>
                                          <p:attrName>ppt_h</p:attrName>
                                        </p:attrNameLst>
                                      </p:cBhvr>
                                      <p:tavLst>
                                        <p:tav tm="0">
                                          <p:val>
                                            <p:fltVal val="0"/>
                                          </p:val>
                                        </p:tav>
                                        <p:tav tm="100000">
                                          <p:val>
                                            <p:strVal val="#ppt_h"/>
                                          </p:val>
                                        </p:tav>
                                      </p:tavLst>
                                    </p:anim>
                                  </p:childTnLst>
                                </p:cTn>
                              </p:par>
                            </p:childTnLst>
                          </p:cTn>
                        </p:par>
                        <p:par>
                          <p:cTn id="9" fill="hold" nodeType="afterGroup">
                            <p:stCondLst>
                              <p:cond delay="1500"/>
                            </p:stCondLst>
                            <p:childTnLst>
                              <p:par>
                                <p:cTn id="10" presetID="23" presetClass="exit" presetSubtype="32" fill="hold" nodeType="afterEffect">
                                  <p:stCondLst>
                                    <p:cond delay="1000"/>
                                  </p:stCondLst>
                                  <p:childTnLst>
                                    <p:anim calcmode="lin" valueType="num">
                                      <p:cBhvr>
                                        <p:cTn id="11" dur="500"/>
                                        <p:tgtEl>
                                          <p:spTgt spid="49153"/>
                                        </p:tgtEl>
                                        <p:attrNameLst>
                                          <p:attrName>ppt_w</p:attrName>
                                        </p:attrNameLst>
                                      </p:cBhvr>
                                      <p:tavLst>
                                        <p:tav tm="0">
                                          <p:val>
                                            <p:strVal val="ppt_w"/>
                                          </p:val>
                                        </p:tav>
                                        <p:tav tm="100000">
                                          <p:val>
                                            <p:fltVal val="0"/>
                                          </p:val>
                                        </p:tav>
                                      </p:tavLst>
                                    </p:anim>
                                    <p:anim calcmode="lin" valueType="num">
                                      <p:cBhvr>
                                        <p:cTn id="12" dur="500"/>
                                        <p:tgtEl>
                                          <p:spTgt spid="49153"/>
                                        </p:tgtEl>
                                        <p:attrNameLst>
                                          <p:attrName>ppt_h</p:attrName>
                                        </p:attrNameLst>
                                      </p:cBhvr>
                                      <p:tavLst>
                                        <p:tav tm="0">
                                          <p:val>
                                            <p:strVal val="ppt_h"/>
                                          </p:val>
                                        </p:tav>
                                        <p:tav tm="100000">
                                          <p:val>
                                            <p:fltVal val="0"/>
                                          </p:val>
                                        </p:tav>
                                      </p:tavLst>
                                    </p:anim>
                                    <p:set>
                                      <p:cBhvr>
                                        <p:cTn id="13" dur="1" fill="hold">
                                          <p:stCondLst>
                                            <p:cond delay="499"/>
                                          </p:stCondLst>
                                        </p:cTn>
                                        <p:tgtEl>
                                          <p:spTgt spid="491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a:srcRect/>
          <a:stretch>
            <a:fillRect/>
          </a:stretch>
        </p:blipFill>
        <p:spPr bwMode="auto">
          <a:xfrm>
            <a:off x="0" y="0"/>
            <a:ext cx="9144000" cy="6530975"/>
          </a:xfrm>
          <a:prstGeom prst="rect">
            <a:avLst/>
          </a:prstGeom>
          <a:noFill/>
          <a:ln w="12700" cap="rnd">
            <a:noFill/>
            <a:round/>
            <a:headEnd/>
            <a:tailEnd/>
          </a:ln>
        </p:spPr>
      </p:pic>
      <p:pic>
        <p:nvPicPr>
          <p:cNvPr id="51202" name="Picture 2"/>
          <p:cNvPicPr>
            <a:picLocks noChangeAspect="1" noChangeArrowheads="1"/>
          </p:cNvPicPr>
          <p:nvPr/>
        </p:nvPicPr>
        <p:blipFill>
          <a:blip r:embed="rId4"/>
          <a:srcRect/>
          <a:stretch>
            <a:fillRect/>
          </a:stretch>
        </p:blipFill>
        <p:spPr bwMode="auto">
          <a:xfrm>
            <a:off x="1016000" y="2679700"/>
            <a:ext cx="7112000" cy="3683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1000"/>
                                  </p:stCondLst>
                                  <p:childTnLst>
                                    <p:set>
                                      <p:cBhvr>
                                        <p:cTn id="6" dur="1" fill="hold">
                                          <p:stCondLst>
                                            <p:cond delay="0"/>
                                          </p:stCondLst>
                                        </p:cTn>
                                        <p:tgtEl>
                                          <p:spTgt spid="51202"/>
                                        </p:tgtEl>
                                        <p:attrNameLst>
                                          <p:attrName>style.visibility</p:attrName>
                                        </p:attrNameLst>
                                      </p:cBhvr>
                                      <p:to>
                                        <p:strVal val="visible"/>
                                      </p:to>
                                    </p:set>
                                    <p:anim calcmode="lin" valueType="num">
                                      <p:cBhvr>
                                        <p:cTn id="7" dur="500" fill="hold"/>
                                        <p:tgtEl>
                                          <p:spTgt spid="51202"/>
                                        </p:tgtEl>
                                        <p:attrNameLst>
                                          <p:attrName>ppt_w</p:attrName>
                                        </p:attrNameLst>
                                      </p:cBhvr>
                                      <p:tavLst>
                                        <p:tav tm="0">
                                          <p:val>
                                            <p:fltVal val="0"/>
                                          </p:val>
                                        </p:tav>
                                        <p:tav tm="100000">
                                          <p:val>
                                            <p:strVal val="#ppt_w"/>
                                          </p:val>
                                        </p:tav>
                                      </p:tavLst>
                                    </p:anim>
                                    <p:anim calcmode="lin" valueType="num">
                                      <p:cBhvr>
                                        <p:cTn id="8" dur="500" fill="hold"/>
                                        <p:tgtEl>
                                          <p:spTgt spid="51202"/>
                                        </p:tgtEl>
                                        <p:attrNameLst>
                                          <p:attrName>ppt_h</p:attrName>
                                        </p:attrNameLst>
                                      </p:cBhvr>
                                      <p:tavLst>
                                        <p:tav tm="0">
                                          <p:val>
                                            <p:fltVal val="0"/>
                                          </p:val>
                                        </p:tav>
                                        <p:tav tm="100000">
                                          <p:val>
                                            <p:strVal val="#ppt_h"/>
                                          </p:val>
                                        </p:tav>
                                      </p:tavLst>
                                    </p:anim>
                                  </p:childTnLst>
                                </p:cTn>
                              </p:par>
                            </p:childTnLst>
                          </p:cTn>
                        </p:par>
                        <p:par>
                          <p:cTn id="9" fill="hold" nodeType="afterGroup">
                            <p:stCondLst>
                              <p:cond delay="1500"/>
                            </p:stCondLst>
                            <p:childTnLst>
                              <p:par>
                                <p:cTn id="10" presetID="23" presetClass="exit" presetSubtype="32" fill="hold" nodeType="afterEffect">
                                  <p:stCondLst>
                                    <p:cond delay="1000"/>
                                  </p:stCondLst>
                                  <p:childTnLst>
                                    <p:anim calcmode="lin" valueType="num">
                                      <p:cBhvr>
                                        <p:cTn id="11" dur="500"/>
                                        <p:tgtEl>
                                          <p:spTgt spid="51201"/>
                                        </p:tgtEl>
                                        <p:attrNameLst>
                                          <p:attrName>ppt_w</p:attrName>
                                        </p:attrNameLst>
                                      </p:cBhvr>
                                      <p:tavLst>
                                        <p:tav tm="0">
                                          <p:val>
                                            <p:strVal val="ppt_w"/>
                                          </p:val>
                                        </p:tav>
                                        <p:tav tm="100000">
                                          <p:val>
                                            <p:fltVal val="0"/>
                                          </p:val>
                                        </p:tav>
                                      </p:tavLst>
                                    </p:anim>
                                    <p:anim calcmode="lin" valueType="num">
                                      <p:cBhvr>
                                        <p:cTn id="12" dur="500"/>
                                        <p:tgtEl>
                                          <p:spTgt spid="51201"/>
                                        </p:tgtEl>
                                        <p:attrNameLst>
                                          <p:attrName>ppt_h</p:attrName>
                                        </p:attrNameLst>
                                      </p:cBhvr>
                                      <p:tavLst>
                                        <p:tav tm="0">
                                          <p:val>
                                            <p:strVal val="ppt_h"/>
                                          </p:val>
                                        </p:tav>
                                        <p:tav tm="100000">
                                          <p:val>
                                            <p:fltVal val="0"/>
                                          </p:val>
                                        </p:tav>
                                      </p:tavLst>
                                    </p:anim>
                                    <p:set>
                                      <p:cBhvr>
                                        <p:cTn id="13" dur="1" fill="hold">
                                          <p:stCondLst>
                                            <p:cond delay="499"/>
                                          </p:stCondLst>
                                        </p:cTn>
                                        <p:tgtEl>
                                          <p:spTgt spid="512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6082" name="Picture 1"/>
          <p:cNvPicPr>
            <a:picLocks noChangeAspect="1" noChangeArrowheads="1"/>
          </p:cNvPicPr>
          <p:nvPr/>
        </p:nvPicPr>
        <p:blipFill>
          <a:blip r:embed="rId3"/>
          <a:srcRect/>
          <a:stretch>
            <a:fillRect/>
          </a:stretch>
        </p:blipFill>
        <p:spPr bwMode="auto">
          <a:xfrm>
            <a:off x="-371475" y="0"/>
            <a:ext cx="9591675" cy="6858000"/>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srcRect/>
          <a:stretch>
            <a:fillRect/>
          </a:stretch>
        </p:blipFill>
        <p:spPr bwMode="auto">
          <a:xfrm>
            <a:off x="-347663" y="0"/>
            <a:ext cx="9491663" cy="6908800"/>
          </a:xfrm>
          <a:prstGeom prst="rect">
            <a:avLst/>
          </a:prstGeom>
          <a:noFill/>
          <a:ln w="12700" cap="rnd">
            <a:noFill/>
            <a:round/>
            <a:headEnd/>
            <a:tailEnd/>
          </a:ln>
        </p:spPr>
      </p:pic>
      <p:pic>
        <p:nvPicPr>
          <p:cNvPr id="53250" name="Picture 2"/>
          <p:cNvPicPr>
            <a:picLocks noChangeAspect="1" noChangeArrowheads="1"/>
          </p:cNvPicPr>
          <p:nvPr/>
        </p:nvPicPr>
        <p:blipFill>
          <a:blip r:embed="rId4"/>
          <a:srcRect/>
          <a:stretch>
            <a:fillRect/>
          </a:stretch>
        </p:blipFill>
        <p:spPr bwMode="auto">
          <a:xfrm>
            <a:off x="-457200" y="0"/>
            <a:ext cx="9591675" cy="6858000"/>
          </a:xfrm>
          <a:prstGeom prst="rect">
            <a:avLst/>
          </a:prstGeom>
          <a:noFill/>
          <a:ln w="12700" cap="rnd">
            <a:noFill/>
            <a:round/>
            <a:headEnd/>
            <a:tailEnd/>
          </a:ln>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3249"/>
                                        </p:tgtEl>
                                        <p:attrNameLst>
                                          <p:attrName>style.visibility</p:attrName>
                                        </p:attrNameLst>
                                      </p:cBhvr>
                                      <p:to>
                                        <p:strVal val="visible"/>
                                      </p:to>
                                    </p:set>
                                  </p:childTnLst>
                                </p:cTn>
                              </p:par>
                            </p:childTnLst>
                          </p:cTn>
                        </p:par>
                        <p:par>
                          <p:cTn id="7" fill="hold" nodeType="afterGroup">
                            <p:stCondLst>
                              <p:cond delay="500"/>
                            </p:stCondLst>
                            <p:childTnLst>
                              <p:par>
                                <p:cTn id="8" presetID="1" presetClass="exit" presetSubtype="0" fill="hold" nodeType="afterEffect">
                                  <p:stCondLst>
                                    <p:cond delay="500"/>
                                  </p:stCondLst>
                                  <p:childTnLst>
                                    <p:set>
                                      <p:cBhvr>
                                        <p:cTn id="9" dur="1" fill="hold">
                                          <p:stCondLst>
                                            <p:cond delay="499"/>
                                          </p:stCondLst>
                                        </p:cTn>
                                        <p:tgtEl>
                                          <p:spTgt spid="53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noChangeArrowheads="1"/>
          </p:cNvPicPr>
          <p:nvPr/>
        </p:nvPicPr>
        <p:blipFill>
          <a:blip r:embed="rId3"/>
          <a:srcRect/>
          <a:stretch>
            <a:fillRect/>
          </a:stretch>
        </p:blipFill>
        <p:spPr bwMode="auto">
          <a:xfrm>
            <a:off x="0" y="727075"/>
            <a:ext cx="9144000" cy="5673725"/>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p:cNvPicPr>
            <a:picLocks noChangeAspect="1" noChangeArrowheads="1"/>
          </p:cNvPicPr>
          <p:nvPr/>
        </p:nvPicPr>
        <p:blipFill>
          <a:blip r:embed="rId3"/>
          <a:srcRect/>
          <a:stretch>
            <a:fillRect/>
          </a:stretch>
        </p:blipFill>
        <p:spPr bwMode="auto">
          <a:xfrm>
            <a:off x="0" y="350838"/>
            <a:ext cx="9144000" cy="6507162"/>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1"/>
          <p:cNvPicPr>
            <a:picLocks noChangeAspect="1" noChangeArrowheads="1"/>
          </p:cNvPicPr>
          <p:nvPr/>
        </p:nvPicPr>
        <p:blipFill>
          <a:blip r:embed="rId3"/>
          <a:srcRect/>
          <a:stretch>
            <a:fillRect/>
          </a:stretch>
        </p:blipFill>
        <p:spPr bwMode="auto">
          <a:xfrm>
            <a:off x="0" y="727075"/>
            <a:ext cx="9144000" cy="5673725"/>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1"/>
          <p:cNvPicPr>
            <a:picLocks noChangeAspect="1" noChangeArrowheads="1"/>
          </p:cNvPicPr>
          <p:nvPr/>
        </p:nvPicPr>
        <p:blipFill>
          <a:blip r:embed="rId3"/>
          <a:srcRect/>
          <a:stretch>
            <a:fillRect/>
          </a:stretch>
        </p:blipFill>
        <p:spPr bwMode="auto">
          <a:xfrm>
            <a:off x="0" y="350838"/>
            <a:ext cx="9144000" cy="6507162"/>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xfrm>
            <a:off x="2914650" y="0"/>
            <a:ext cx="6000750" cy="1143000"/>
          </a:xfrm>
        </p:spPr>
        <p:txBody>
          <a:bodyPr/>
          <a:lstStyle/>
          <a:p>
            <a:pPr eaLnBrk="1" hangingPunct="1"/>
            <a:r>
              <a:rPr lang="en-US">
                <a:latin typeface="Calibri" pitchFamily="-84" charset="0"/>
                <a:ea typeface="Calibri" pitchFamily="-84" charset="0"/>
                <a:cs typeface="Calibri" pitchFamily="-84" charset="0"/>
                <a:sym typeface="Calibri" pitchFamily="-84" charset="0"/>
              </a:rPr>
              <a:t>The Evolution of Approaches</a:t>
            </a:r>
            <a:endParaRPr lang="en-US">
              <a:latin typeface="Calibri" pitchFamily="-84" charset="0"/>
              <a:ea typeface="ヒラギノ角ゴ ProN W3" pitchFamily="-84" charset="-128"/>
              <a:cs typeface="ヒラギノ角ゴ ProN W3" pitchFamily="-84" charset="-128"/>
              <a:sym typeface="Calibri" pitchFamily="-84" charset="0"/>
            </a:endParaRPr>
          </a:p>
        </p:txBody>
      </p:sp>
      <p:pic>
        <p:nvPicPr>
          <p:cNvPr id="97282" name="Picture 2"/>
          <p:cNvPicPr>
            <a:picLocks noChangeAspect="1" noChangeArrowheads="1"/>
          </p:cNvPicPr>
          <p:nvPr/>
        </p:nvPicPr>
        <p:blipFill>
          <a:blip r:embed="rId3"/>
          <a:srcRect/>
          <a:stretch>
            <a:fillRect/>
          </a:stretch>
        </p:blipFill>
        <p:spPr bwMode="auto">
          <a:xfrm>
            <a:off x="0" y="1543050"/>
            <a:ext cx="9144000" cy="5010150"/>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1"/>
          <p:cNvPicPr>
            <a:picLocks noChangeAspect="1" noChangeArrowheads="1"/>
          </p:cNvPicPr>
          <p:nvPr/>
        </p:nvPicPr>
        <p:blipFill>
          <a:blip r:embed="rId2"/>
          <a:srcRect/>
          <a:stretch>
            <a:fillRect/>
          </a:stretch>
        </p:blipFill>
        <p:spPr bwMode="auto">
          <a:xfrm>
            <a:off x="285750" y="6481763"/>
            <a:ext cx="1143000" cy="249237"/>
          </a:xfrm>
          <a:prstGeom prst="rect">
            <a:avLst/>
          </a:prstGeom>
          <a:noFill/>
          <a:ln w="12700" cap="rnd">
            <a:noFill/>
            <a:round/>
            <a:headEnd/>
            <a:tailEnd/>
          </a:ln>
        </p:spPr>
      </p:pic>
      <p:sp>
        <p:nvSpPr>
          <p:cNvPr id="65538" name="Rectangle 2"/>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It</a:t>
            </a:r>
            <a:r>
              <a:rPr lang="ja-JP" altLang="en-US">
                <a:latin typeface="Arial" pitchFamily="-84" charset="0"/>
                <a:ea typeface="Arial" pitchFamily="-84" charset="0"/>
                <a:cs typeface="Arial" pitchFamily="-84" charset="0"/>
                <a:sym typeface="Arial" pitchFamily="-84" charset="0"/>
              </a:rPr>
              <a:t>’</a:t>
            </a:r>
            <a:r>
              <a:rPr lang="en-US" altLang="ja-JP">
                <a:latin typeface="Calibri" pitchFamily="-84" charset="0"/>
                <a:ea typeface="Calibri" pitchFamily="-84" charset="0"/>
                <a:cs typeface="Calibri" pitchFamily="-84" charset="0"/>
                <a:sym typeface="Calibri" pitchFamily="-84" charset="0"/>
              </a:rPr>
              <a:t>s not either-or</a:t>
            </a:r>
            <a:endParaRPr lang="en-US">
              <a:latin typeface="Calibri" pitchFamily="-84" charset="0"/>
              <a:ea typeface="ヒラギノ角ゴ ProN W3" pitchFamily="-84" charset="-128"/>
              <a:cs typeface="ヒラギノ角ゴ ProN W3" pitchFamily="-84" charset="-128"/>
              <a:sym typeface="Calibri" pitchFamily="-84" charset="0"/>
            </a:endParaRPr>
          </a:p>
        </p:txBody>
      </p:sp>
      <p:sp>
        <p:nvSpPr>
          <p:cNvPr id="65539" name="Rectangle 3"/>
          <p:cNvSpPr>
            <a:spLocks noGrp="1" noChangeArrowheads="1"/>
          </p:cNvSpPr>
          <p:nvPr>
            <p:ph type="body" idx="1"/>
          </p:nvPr>
        </p:nvSpPr>
        <p:spPr/>
        <p:txBody>
          <a:bodyPr/>
          <a:lstStyle/>
          <a:p>
            <a:pPr marL="312738" indent="-312738" eaLnBrk="1" hangingPunct="1">
              <a:buFont typeface="Calibri" pitchFamily="-84" charset="0"/>
              <a:buChar char="•"/>
            </a:pPr>
            <a:r>
              <a:rPr lang="en-US">
                <a:ea typeface="Calibri" pitchFamily="-84" charset="0"/>
                <a:cs typeface="Calibri" pitchFamily="-84" charset="0"/>
              </a:rPr>
              <a:t>Scrum</a:t>
            </a:r>
            <a:endParaRPr lang="en-US"/>
          </a:p>
          <a:p>
            <a:pPr marL="312738" indent="-312738" eaLnBrk="1" hangingPunct="1">
              <a:buFont typeface="Calibri" pitchFamily="-84" charset="0"/>
              <a:buChar char="•"/>
            </a:pPr>
            <a:r>
              <a:rPr lang="en-US">
                <a:ea typeface="Calibri" pitchFamily="-84" charset="0"/>
                <a:cs typeface="Calibri" pitchFamily="-84" charset="0"/>
              </a:rPr>
              <a:t>XP</a:t>
            </a:r>
            <a:endParaRPr lang="en-US"/>
          </a:p>
          <a:p>
            <a:pPr marL="312738" indent="-312738" eaLnBrk="1" hangingPunct="1">
              <a:buFont typeface="Calibri" pitchFamily="-84" charset="0"/>
              <a:buChar char="•"/>
            </a:pPr>
            <a:r>
              <a:rPr lang="en-US">
                <a:ea typeface="Calibri" pitchFamily="-84" charset="0"/>
                <a:cs typeface="Calibri" pitchFamily="-84" charset="0"/>
              </a:rPr>
              <a:t>Hybrid / </a:t>
            </a:r>
            <a:r>
              <a:rPr lang="ja-JP" altLang="en-US"/>
              <a:t>“</a:t>
            </a:r>
            <a:r>
              <a:rPr lang="en-US" altLang="ja-JP">
                <a:ea typeface="Calibri" pitchFamily="-84" charset="0"/>
                <a:cs typeface="Calibri" pitchFamily="-84" charset="0"/>
              </a:rPr>
              <a:t>Scrumban</a:t>
            </a:r>
            <a:r>
              <a:rPr lang="ja-JP" altLang="en-US"/>
              <a:t>”</a:t>
            </a:r>
            <a:endParaRPr lang="en-US" altLang="ja-JP"/>
          </a:p>
          <a:p>
            <a:pPr marL="312738" indent="-312738" eaLnBrk="1" hangingPunct="1">
              <a:buFont typeface="Calibri" pitchFamily="-84" charset="0"/>
              <a:buChar char="•"/>
            </a:pPr>
            <a:r>
              <a:rPr lang="en-US">
                <a:ea typeface="Calibri" pitchFamily="-84" charset="0"/>
                <a:cs typeface="Calibri" pitchFamily="-84" charset="0"/>
              </a:rPr>
              <a:t>Pick the pieces that work best</a:t>
            </a:r>
            <a:endParaRPr lang="en-US"/>
          </a:p>
        </p:txBody>
      </p:sp>
    </p:spTree>
  </p:cSld>
  <p:clrMapOvr>
    <a:masterClrMapping/>
  </p:clrMapOvr>
  <p:transition xmlns:p14="http://schemas.microsoft.com/office/powerpoint/2010/mai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1"/>
          <p:cNvPicPr>
            <a:picLocks noChangeAspect="1" noChangeArrowheads="1"/>
          </p:cNvPicPr>
          <p:nvPr/>
        </p:nvPicPr>
        <p:blipFill>
          <a:blip r:embed="rId3"/>
          <a:srcRect/>
          <a:stretch>
            <a:fillRect/>
          </a:stretch>
        </p:blipFill>
        <p:spPr bwMode="auto">
          <a:xfrm>
            <a:off x="285750" y="6481763"/>
            <a:ext cx="1143000" cy="249237"/>
          </a:xfrm>
          <a:prstGeom prst="rect">
            <a:avLst/>
          </a:prstGeom>
          <a:noFill/>
          <a:ln w="12700" cap="rnd">
            <a:noFill/>
            <a:round/>
            <a:headEnd/>
            <a:tailEnd/>
          </a:ln>
        </p:spPr>
      </p:pic>
      <p:sp>
        <p:nvSpPr>
          <p:cNvPr id="66562" name="Rectangle 2"/>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Let</a:t>
            </a:r>
            <a:r>
              <a:rPr lang="ja-JP" altLang="en-US">
                <a:latin typeface="Arial" pitchFamily="-84" charset="0"/>
                <a:ea typeface="Calibri" pitchFamily="-84" charset="0"/>
                <a:cs typeface="Calibri" pitchFamily="-84" charset="0"/>
                <a:sym typeface="Calibri" pitchFamily="-84" charset="0"/>
              </a:rPr>
              <a:t>’</a:t>
            </a:r>
            <a:r>
              <a:rPr lang="en-US" altLang="ja-JP">
                <a:latin typeface="Calibri" pitchFamily="-84" charset="0"/>
                <a:ea typeface="Calibri" pitchFamily="-84" charset="0"/>
                <a:cs typeface="Calibri" pitchFamily="-84" charset="0"/>
                <a:sym typeface="Calibri" pitchFamily="-84" charset="0"/>
              </a:rPr>
              <a:t>s review</a:t>
            </a:r>
            <a:endParaRPr lang="en-US">
              <a:latin typeface="Calibri" pitchFamily="-84" charset="0"/>
              <a:ea typeface="ヒラギノ角ゴ ProN W3" pitchFamily="-84" charset="-128"/>
              <a:cs typeface="ヒラギノ角ゴ ProN W3" pitchFamily="-84" charset="-128"/>
              <a:sym typeface="Calibri" pitchFamily="-84" charset="0"/>
            </a:endParaRPr>
          </a:p>
        </p:txBody>
      </p:sp>
      <p:sp>
        <p:nvSpPr>
          <p:cNvPr id="66563" name="Rectangle 3"/>
          <p:cNvSpPr>
            <a:spLocks noGrp="1" noChangeArrowheads="1"/>
          </p:cNvSpPr>
          <p:nvPr>
            <p:ph type="body" idx="1"/>
          </p:nvPr>
        </p:nvSpPr>
        <p:spPr/>
        <p:txBody>
          <a:bodyPr/>
          <a:lstStyle/>
          <a:p>
            <a:pPr lvl="1" eaLnBrk="1" hangingPunct="1"/>
            <a:r>
              <a:rPr lang="en-US" sz="2800">
                <a:latin typeface="Calibri" pitchFamily="-84" charset="0"/>
                <a:ea typeface="Calibri" pitchFamily="-84" charset="0"/>
                <a:cs typeface="Calibri" pitchFamily="-84" charset="0"/>
                <a:sym typeface="Calibri" pitchFamily="-84" charset="0"/>
              </a:rPr>
              <a:t>Alistair Cockburn: Crystal</a:t>
            </a:r>
            <a:r>
              <a:rPr lang="en-US" sz="2800">
                <a:latin typeface="Calibri" pitchFamily="-84" charset="0"/>
                <a:sym typeface="Calibri" pitchFamily="-84" charset="0"/>
              </a:rPr>
              <a:t/>
            </a:r>
            <a:br>
              <a:rPr lang="en-US" sz="28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http://alistair.cockburn.us/Crystal+methodologies+main+foyer</a:t>
            </a:r>
            <a:endParaRPr lang="en-US" sz="2800">
              <a:latin typeface="Calibri" pitchFamily="-84" charset="0"/>
              <a:sym typeface="Calibri" pitchFamily="-84" charset="0"/>
            </a:endParaRPr>
          </a:p>
          <a:p>
            <a:pPr lvl="1" eaLnBrk="1" hangingPunct="1"/>
            <a:r>
              <a:rPr lang="en-US" sz="2800">
                <a:latin typeface="Calibri" pitchFamily="-84" charset="0"/>
                <a:ea typeface="Calibri" pitchFamily="-84" charset="0"/>
                <a:cs typeface="Calibri" pitchFamily="-84" charset="0"/>
                <a:sym typeface="Calibri" pitchFamily="-84" charset="0"/>
              </a:rPr>
              <a:t>Kent Beck: Extreme Programming</a:t>
            </a:r>
            <a:r>
              <a:rPr lang="en-US" sz="2800">
                <a:latin typeface="Calibri" pitchFamily="-84" charset="0"/>
                <a:sym typeface="Calibri" pitchFamily="-84" charset="0"/>
              </a:rPr>
              <a:t/>
            </a:r>
            <a:br>
              <a:rPr lang="en-US" sz="28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http://www.threeriversinstitute.org</a:t>
            </a:r>
            <a:endParaRPr lang="en-US" sz="2800">
              <a:latin typeface="Calibri" pitchFamily="-84" charset="0"/>
              <a:sym typeface="Calibri" pitchFamily="-84" charset="0"/>
            </a:endParaRPr>
          </a:p>
          <a:p>
            <a:pPr lvl="1" eaLnBrk="1" hangingPunct="1"/>
            <a:r>
              <a:rPr lang="en-US" sz="2800">
                <a:latin typeface="Calibri" pitchFamily="-84" charset="0"/>
                <a:ea typeface="Calibri" pitchFamily="-84" charset="0"/>
                <a:cs typeface="Calibri" pitchFamily="-84" charset="0"/>
                <a:sym typeface="Calibri" pitchFamily="-84" charset="0"/>
              </a:rPr>
              <a:t>Ken Schwaber / Jeff Sutherland / Mike Cohn: Scrum</a:t>
            </a:r>
            <a:r>
              <a:rPr lang="en-US" sz="2800">
                <a:latin typeface="Calibri" pitchFamily="-84" charset="0"/>
                <a:sym typeface="Calibri" pitchFamily="-84" charset="0"/>
              </a:rPr>
              <a:t/>
            </a:r>
            <a:br>
              <a:rPr lang="en-US" sz="28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http://www.implementingscrum.com</a:t>
            </a:r>
            <a:r>
              <a:rPr lang="en-US" sz="2000">
                <a:latin typeface="Calibri" pitchFamily="-84" charset="0"/>
                <a:sym typeface="Calibri" pitchFamily="-84" charset="0"/>
              </a:rPr>
              <a:t/>
            </a:r>
            <a:br>
              <a:rPr lang="en-US" sz="20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http://www.controlchaos.com</a:t>
            </a:r>
            <a:r>
              <a:rPr lang="en-US" sz="2000">
                <a:latin typeface="Calibri" pitchFamily="-84" charset="0"/>
                <a:sym typeface="Calibri" pitchFamily="-84" charset="0"/>
              </a:rPr>
              <a:t/>
            </a:r>
            <a:br>
              <a:rPr lang="en-US" sz="20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http://jeffsutherland.com</a:t>
            </a:r>
            <a:r>
              <a:rPr lang="en-US" sz="2000">
                <a:latin typeface="Calibri" pitchFamily="-84" charset="0"/>
                <a:sym typeface="Calibri" pitchFamily="-84" charset="0"/>
              </a:rPr>
              <a:t/>
            </a:r>
            <a:br>
              <a:rPr lang="en-US" sz="20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http://www.mountaingoatsoftware.com</a:t>
            </a:r>
            <a:endParaRPr lang="en-US" sz="2800">
              <a:latin typeface="Calibri" pitchFamily="-84" charset="0"/>
              <a:sym typeface="Calibri" pitchFamily="-84" charset="0"/>
            </a:endParaRPr>
          </a:p>
          <a:p>
            <a:pPr lvl="1" eaLnBrk="1" hangingPunct="1"/>
            <a:r>
              <a:rPr lang="en-US" sz="2800">
                <a:latin typeface="Calibri" pitchFamily="-84" charset="0"/>
                <a:ea typeface="Calibri" pitchFamily="-84" charset="0"/>
                <a:cs typeface="Calibri" pitchFamily="-84" charset="0"/>
                <a:sym typeface="Calibri" pitchFamily="-84" charset="0"/>
              </a:rPr>
              <a:t>Mary &amp; Tom Poppendieck: Lean</a:t>
            </a:r>
            <a:r>
              <a:rPr lang="en-US" sz="2800">
                <a:latin typeface="Calibri" pitchFamily="-84" charset="0"/>
                <a:sym typeface="Calibri" pitchFamily="-84" charset="0"/>
              </a:rPr>
              <a:t/>
            </a:r>
            <a:br>
              <a:rPr lang="en-US" sz="28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4"/>
              </a:rPr>
              <a:t>http://www.poppendieck.com</a:t>
            </a:r>
            <a:endParaRPr lang="en-US" sz="2800">
              <a:latin typeface="Calibri" pitchFamily="-84" charset="0"/>
              <a:sym typeface="Calibri" pitchFamily="-84" charset="0"/>
            </a:endParaRPr>
          </a:p>
          <a:p>
            <a:pPr lvl="1" eaLnBrk="1" hangingPunct="1"/>
            <a:r>
              <a:rPr lang="en-US" sz="2800">
                <a:latin typeface="Calibri" pitchFamily="-84" charset="0"/>
                <a:ea typeface="Calibri" pitchFamily="-84" charset="0"/>
                <a:cs typeface="Calibri" pitchFamily="-84" charset="0"/>
                <a:sym typeface="Calibri" pitchFamily="-84" charset="0"/>
              </a:rPr>
              <a:t>General Resource:</a:t>
            </a:r>
            <a:r>
              <a:rPr lang="en-US" sz="2800">
                <a:latin typeface="Calibri" pitchFamily="-84" charset="0"/>
                <a:sym typeface="Calibri" pitchFamily="-84" charset="0"/>
              </a:rPr>
              <a:t/>
            </a:r>
            <a:br>
              <a:rPr lang="en-US" sz="2800">
                <a:latin typeface="Calibri" pitchFamily="-84" charset="0"/>
                <a:sym typeface="Calibri" pitchFamily="-84" charset="0"/>
              </a:rPr>
            </a:br>
            <a:r>
              <a:rPr lang="en-US" sz="2000" u="sng">
                <a:solidFill>
                  <a:srgbClr val="009999"/>
                </a:solidFill>
                <a:latin typeface="Calibri" pitchFamily="-84" charset="0"/>
                <a:ea typeface="Calibri" pitchFamily="-84" charset="0"/>
                <a:cs typeface="Calibri" pitchFamily="-84" charset="0"/>
                <a:sym typeface="Calibri" pitchFamily="-84" charset="0"/>
                <a:hlinkClick r:id="rId5"/>
              </a:rPr>
              <a:t>http://www.InfoQ.com</a:t>
            </a:r>
            <a:endParaRPr lang="en-US" sz="2000" u="sng">
              <a:solidFill>
                <a:srgbClr val="009999"/>
              </a:solidFill>
              <a:latin typeface="Calibri" pitchFamily="-84" charset="0"/>
              <a:sym typeface="Calibri" pitchFamily="-84" charset="0"/>
            </a:endParaRPr>
          </a:p>
        </p:txBody>
      </p:sp>
    </p:spTree>
  </p:cSld>
  <p:clrMapOvr>
    <a:masterClrMapping/>
  </p:clrMapOvr>
  <p:transition xmlns:p14="http://schemas.microsoft.com/office/powerpoint/2010/mai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p:cNvPicPr>
            <a:picLocks noChangeAspect="1" noChangeArrowheads="1"/>
          </p:cNvPicPr>
          <p:nvPr/>
        </p:nvPicPr>
        <p:blipFill>
          <a:blip r:embed="rId3"/>
          <a:srcRect/>
          <a:stretch>
            <a:fillRect/>
          </a:stretch>
        </p:blipFill>
        <p:spPr bwMode="auto">
          <a:xfrm>
            <a:off x="285750" y="6481763"/>
            <a:ext cx="1143000" cy="249237"/>
          </a:xfrm>
          <a:prstGeom prst="rect">
            <a:avLst/>
          </a:prstGeom>
          <a:noFill/>
          <a:ln w="12700" cap="rnd">
            <a:noFill/>
            <a:round/>
            <a:headEnd/>
            <a:tailEnd/>
          </a:ln>
        </p:spPr>
      </p:pic>
      <p:sp>
        <p:nvSpPr>
          <p:cNvPr id="102402" name="Line 2"/>
          <p:cNvSpPr>
            <a:spLocks noChangeShapeType="1"/>
          </p:cNvSpPr>
          <p:nvPr/>
        </p:nvSpPr>
        <p:spPr bwMode="auto">
          <a:xfrm>
            <a:off x="0" y="1752600"/>
            <a:ext cx="9144000" cy="0"/>
          </a:xfrm>
          <a:prstGeom prst="line">
            <a:avLst/>
          </a:prstGeom>
          <a:noFill/>
          <a:ln w="25400">
            <a:solidFill>
              <a:schemeClr val="tx1"/>
            </a:solidFill>
            <a:round/>
            <a:headEnd/>
            <a:tailEnd/>
          </a:ln>
        </p:spPr>
        <p:txBody>
          <a:bodyPr lIns="0" tIns="0" rIns="0" bIns="0">
            <a:prstTxWarp prst="textNoShape">
              <a:avLst/>
            </a:prstTxWarp>
          </a:bodyPr>
          <a:lstStyle/>
          <a:p>
            <a:endParaRPr lang="en-US"/>
          </a:p>
        </p:txBody>
      </p:sp>
      <p:sp>
        <p:nvSpPr>
          <p:cNvPr id="102403" name="Line 3"/>
          <p:cNvSpPr>
            <a:spLocks noChangeShapeType="1"/>
          </p:cNvSpPr>
          <p:nvPr/>
        </p:nvSpPr>
        <p:spPr bwMode="auto">
          <a:xfrm>
            <a:off x="0" y="4724400"/>
            <a:ext cx="9144000" cy="0"/>
          </a:xfrm>
          <a:prstGeom prst="line">
            <a:avLst/>
          </a:prstGeom>
          <a:noFill/>
          <a:ln w="25400">
            <a:solidFill>
              <a:schemeClr val="tx1"/>
            </a:solidFill>
            <a:round/>
            <a:headEnd/>
            <a:tailEnd/>
          </a:ln>
        </p:spPr>
        <p:txBody>
          <a:bodyPr lIns="0" tIns="0" rIns="0" bIns="0">
            <a:prstTxWarp prst="textNoShape">
              <a:avLst/>
            </a:prstTxWarp>
          </a:bodyPr>
          <a:lstStyle/>
          <a:p>
            <a:endParaRPr lang="en-US"/>
          </a:p>
        </p:txBody>
      </p:sp>
      <p:sp>
        <p:nvSpPr>
          <p:cNvPr id="68612" name="Rectangle 4"/>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Questions?</a:t>
            </a:r>
            <a:endParaRPr lang="en-US">
              <a:latin typeface="Calibri" pitchFamily="-84" charset="0"/>
              <a:ea typeface="ヒラギノ角ゴ ProN W3" pitchFamily="-84" charset="-128"/>
              <a:cs typeface="ヒラギノ角ゴ ProN W3" pitchFamily="-84" charset="-128"/>
              <a:sym typeface="Calibri" pitchFamily="-84" charset="0"/>
            </a:endParaRPr>
          </a:p>
        </p:txBody>
      </p:sp>
    </p:spTree>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srcRect/>
          <a:stretch>
            <a:fillRect/>
          </a:stretch>
        </p:blipFill>
        <p:spPr bwMode="auto">
          <a:xfrm>
            <a:off x="0" y="0"/>
            <a:ext cx="9144000" cy="6248400"/>
          </a:xfrm>
          <a:prstGeom prst="rect">
            <a:avLst/>
          </a:prstGeom>
          <a:noFill/>
          <a:ln w="12700" cap="rnd">
            <a:noFill/>
            <a:round/>
            <a:headEnd/>
            <a:tailEnd/>
          </a:ln>
        </p:spPr>
      </p:pic>
    </p:spTree>
  </p:cSld>
  <p:clrMapOvr>
    <a:masterClrMapping/>
  </p:clrMapOvr>
  <p:transition xmlns:p14="http://schemas.microsoft.com/office/powerpoint/2010/mai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4"/>
          <a:srcRect/>
          <a:stretch>
            <a:fillRect/>
          </a:stretch>
        </p:blipFill>
        <p:spPr bwMode="auto">
          <a:xfrm>
            <a:off x="285750" y="6481763"/>
            <a:ext cx="1143000" cy="249237"/>
          </a:xfrm>
          <a:prstGeom prst="rect">
            <a:avLst/>
          </a:prstGeom>
          <a:noFill/>
          <a:ln w="12700" cap="rnd">
            <a:noFill/>
            <a:round/>
            <a:headEnd/>
            <a:tailEnd/>
          </a:ln>
        </p:spPr>
      </p:pic>
      <p:sp>
        <p:nvSpPr>
          <p:cNvPr id="16386" name="Rectangle 2"/>
          <p:cNvSpPr>
            <a:spLocks noGrp="1" noChangeArrowheads="1"/>
          </p:cNvSpPr>
          <p:nvPr>
            <p:ph type="title"/>
          </p:nvPr>
        </p:nvSpPr>
        <p:spPr>
          <a:xfrm>
            <a:off x="0" y="0"/>
            <a:ext cx="9144000" cy="838200"/>
          </a:xfrm>
        </p:spPr>
        <p:txBody>
          <a:bodyPr/>
          <a:lstStyle/>
          <a:p>
            <a:pPr eaLnBrk="1" hangingPunct="1"/>
            <a:r>
              <a:rPr lang="en-US">
                <a:latin typeface="Calibri" pitchFamily="-84" charset="0"/>
                <a:ea typeface="Calibri" pitchFamily="-84" charset="0"/>
                <a:cs typeface="Calibri" pitchFamily="-84" charset="0"/>
                <a:sym typeface="Calibri" pitchFamily="-84" charset="0"/>
              </a:rPr>
              <a:t>Software project outcomes</a:t>
            </a:r>
            <a:endParaRPr lang="en-US">
              <a:latin typeface="Calibri" pitchFamily="-84" charset="0"/>
              <a:ea typeface="ヒラギノ角ゴ ProN W3" pitchFamily="-84" charset="-128"/>
              <a:cs typeface="ヒラギノ角ゴ ProN W3" pitchFamily="-84" charset="-128"/>
              <a:sym typeface="Calibri" pitchFamily="-84" charset="0"/>
            </a:endParaRPr>
          </a:p>
        </p:txBody>
      </p:sp>
      <p:sp>
        <p:nvSpPr>
          <p:cNvPr id="50179" name="Rectangle 3"/>
          <p:cNvSpPr>
            <a:spLocks/>
          </p:cNvSpPr>
          <p:nvPr/>
        </p:nvSpPr>
        <p:spPr bwMode="auto">
          <a:xfrm>
            <a:off x="5410200" y="6465888"/>
            <a:ext cx="3556000" cy="163512"/>
          </a:xfrm>
          <a:prstGeom prst="rect">
            <a:avLst/>
          </a:prstGeom>
          <a:noFill/>
          <a:ln w="9525">
            <a:noFill/>
            <a:round/>
            <a:headEnd/>
            <a:tailEnd/>
          </a:ln>
        </p:spPr>
        <p:txBody>
          <a:bodyPr lIns="0" tIns="0" rIns="0" bIns="0" anchor="ctr">
            <a:prstTxWarp prst="textNoShape">
              <a:avLst/>
            </a:prstTxWarp>
          </a:bodyPr>
          <a:lstStyle/>
          <a:p>
            <a:pPr algn="l"/>
            <a:r>
              <a:rPr lang="en-US" sz="1400">
                <a:solidFill>
                  <a:srgbClr val="7F7F7F"/>
                </a:solidFill>
                <a:latin typeface="Trebuchet MS" pitchFamily="-84" charset="0"/>
                <a:ea typeface="ＭＳ Ｐゴシック" pitchFamily="-84" charset="-128"/>
                <a:cs typeface="ＭＳ Ｐゴシック" pitchFamily="-84" charset="-128"/>
                <a:sym typeface="Trebuchet MS" pitchFamily="-84" charset="0"/>
              </a:rPr>
              <a:t>The Standish Group CHAOS Summary 2009</a:t>
            </a:r>
          </a:p>
        </p:txBody>
      </p:sp>
      <p:graphicFrame>
        <p:nvGraphicFramePr>
          <p:cNvPr id="50180" name="Object 4"/>
          <p:cNvGraphicFramePr>
            <a:graphicFrameLocks/>
          </p:cNvGraphicFramePr>
          <p:nvPr/>
        </p:nvGraphicFramePr>
        <p:xfrm>
          <a:off x="2166938" y="1411288"/>
          <a:ext cx="4799012" cy="4456112"/>
        </p:xfrm>
        <a:graphic>
          <a:graphicData uri="http://schemas.openxmlformats.org/presentationml/2006/ole">
            <mc:AlternateContent xmlns:mc="http://schemas.openxmlformats.org/markup-compatibility/2006">
              <mc:Choice xmlns:v="urn:schemas-microsoft-com:vml" Requires="v">
                <p:oleObj spid="_x0000_s50182" r:id="rId6" imgW="4803251" imgH="4455808" progId="Excel.Chart.8">
                  <p:embed/>
                </p:oleObj>
              </mc:Choice>
              <mc:Fallback>
                <p:oleObj r:id="rId6" imgW="4803251" imgH="4455808" progId="Excel.Chart.8">
                  <p:embed/>
                  <p:pic>
                    <p:nvPicPr>
                      <p:cNvPr id="0"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938" y="1411288"/>
                        <a:ext cx="4799012" cy="445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3"/>
          <a:srcRect/>
          <a:stretch>
            <a:fillRect/>
          </a:stretch>
        </p:blipFill>
        <p:spPr bwMode="auto">
          <a:xfrm>
            <a:off x="285750" y="6481763"/>
            <a:ext cx="1143000" cy="249237"/>
          </a:xfrm>
          <a:prstGeom prst="rect">
            <a:avLst/>
          </a:prstGeom>
          <a:noFill/>
          <a:ln w="12700" cap="rnd">
            <a:noFill/>
            <a:round/>
            <a:headEnd/>
            <a:tailEnd/>
          </a:ln>
        </p:spPr>
      </p:pic>
      <p:sp>
        <p:nvSpPr>
          <p:cNvPr id="18434" name="Rectangle 2"/>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That </a:t>
            </a:r>
            <a:r>
              <a:rPr lang="ja-JP" altLang="en-US">
                <a:latin typeface="Arial" pitchFamily="-84" charset="0"/>
                <a:ea typeface="Arial" pitchFamily="-84" charset="0"/>
                <a:cs typeface="Arial" pitchFamily="-84" charset="0"/>
                <a:sym typeface="Arial" pitchFamily="-84" charset="0"/>
              </a:rPr>
              <a:t>“</a:t>
            </a:r>
            <a:r>
              <a:rPr lang="en-US" altLang="ja-JP">
                <a:latin typeface="Calibri" pitchFamily="-84" charset="0"/>
                <a:ea typeface="Calibri" pitchFamily="-84" charset="0"/>
                <a:cs typeface="Calibri" pitchFamily="-84" charset="0"/>
                <a:sym typeface="Calibri" pitchFamily="-84" charset="0"/>
              </a:rPr>
              <a:t>Waterfall</a:t>
            </a:r>
            <a:r>
              <a:rPr lang="ja-JP" altLang="en-US">
                <a:latin typeface="Arial" pitchFamily="-84" charset="0"/>
                <a:ea typeface="Arial" pitchFamily="-84" charset="0"/>
                <a:cs typeface="Arial" pitchFamily="-84" charset="0"/>
                <a:sym typeface="Arial" pitchFamily="-84" charset="0"/>
              </a:rPr>
              <a:t>”</a:t>
            </a:r>
            <a:r>
              <a:rPr lang="en-US" altLang="ja-JP">
                <a:latin typeface="Calibri" pitchFamily="-84" charset="0"/>
                <a:ea typeface="Calibri" pitchFamily="-84" charset="0"/>
                <a:cs typeface="Calibri" pitchFamily="-84" charset="0"/>
                <a:sym typeface="Calibri" pitchFamily="-84" charset="0"/>
              </a:rPr>
              <a:t> diagram...</a:t>
            </a:r>
            <a:endParaRPr lang="en-US">
              <a:latin typeface="Calibri" pitchFamily="-84" charset="0"/>
              <a:ea typeface="ヒラギノ角ゴ ProN W3" pitchFamily="-84" charset="-128"/>
              <a:cs typeface="ヒラギノ角ゴ ProN W3" pitchFamily="-84" charset="-128"/>
              <a:sym typeface="Calibri" pitchFamily="-84" charset="0"/>
            </a:endParaRPr>
          </a:p>
        </p:txBody>
      </p:sp>
      <p:pic>
        <p:nvPicPr>
          <p:cNvPr id="52227" name="Picture 3"/>
          <p:cNvPicPr>
            <a:picLocks noChangeAspect="1" noChangeArrowheads="1"/>
          </p:cNvPicPr>
          <p:nvPr/>
        </p:nvPicPr>
        <p:blipFill>
          <a:blip r:embed="rId4"/>
          <a:srcRect/>
          <a:stretch>
            <a:fillRect/>
          </a:stretch>
        </p:blipFill>
        <p:spPr bwMode="auto">
          <a:xfrm>
            <a:off x="1168400" y="968375"/>
            <a:ext cx="6805613" cy="1744663"/>
          </a:xfrm>
          <a:prstGeom prst="rect">
            <a:avLst/>
          </a:prstGeom>
          <a:noFill/>
          <a:ln w="9525">
            <a:noFill/>
            <a:round/>
            <a:headEnd/>
            <a:tailEnd/>
          </a:ln>
        </p:spPr>
      </p:pic>
      <p:pic>
        <p:nvPicPr>
          <p:cNvPr id="52228" name="Picture 4"/>
          <p:cNvPicPr>
            <a:picLocks noChangeAspect="1" noChangeArrowheads="1"/>
          </p:cNvPicPr>
          <p:nvPr/>
        </p:nvPicPr>
        <p:blipFill>
          <a:blip r:embed="rId5"/>
          <a:srcRect/>
          <a:stretch>
            <a:fillRect/>
          </a:stretch>
        </p:blipFill>
        <p:spPr bwMode="auto">
          <a:xfrm>
            <a:off x="1512888" y="2641600"/>
            <a:ext cx="6116637" cy="3644900"/>
          </a:xfrm>
          <a:prstGeom prst="rect">
            <a:avLst/>
          </a:prstGeom>
          <a:noFill/>
          <a:ln w="9525">
            <a:noFill/>
            <a:round/>
            <a:headEnd/>
            <a:tailEnd/>
          </a:ln>
        </p:spPr>
      </p:pic>
      <p:sp>
        <p:nvSpPr>
          <p:cNvPr id="18437" name="Freeform 5"/>
          <p:cNvSpPr>
            <a:spLocks/>
          </p:cNvSpPr>
          <p:nvPr/>
        </p:nvSpPr>
        <p:spPr bwMode="auto">
          <a:xfrm>
            <a:off x="1211263" y="1630363"/>
            <a:ext cx="6731000" cy="836612"/>
          </a:xfrm>
          <a:custGeom>
            <a:avLst/>
            <a:gdLst>
              <a:gd name="T0" fmla="*/ 2298 w 21600"/>
              <a:gd name="T1" fmla="*/ 284 h 21600"/>
              <a:gd name="T2" fmla="*/ 21600 w 21600"/>
              <a:gd name="T3" fmla="*/ 0 h 21600"/>
              <a:gd name="T4" fmla="*/ 21600 w 21600"/>
              <a:gd name="T5" fmla="*/ 21316 h 21600"/>
              <a:gd name="T6" fmla="*/ 0 w 21600"/>
              <a:gd name="T7" fmla="*/ 21600 h 21600"/>
              <a:gd name="T8" fmla="*/ 0 w 21600"/>
              <a:gd name="T9" fmla="*/ 5116 h 21600"/>
              <a:gd name="T10" fmla="*/ 2333 w 21600"/>
              <a:gd name="T11" fmla="*/ 5116 h 21600"/>
              <a:gd name="T12" fmla="*/ 2298 w 21600"/>
              <a:gd name="T13" fmla="*/ 284 h 21600"/>
              <a:gd name="T14" fmla="*/ 2298 w 21600"/>
              <a:gd name="T15" fmla="*/ 284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2298" y="284"/>
                </a:moveTo>
                <a:lnTo>
                  <a:pt x="21600" y="0"/>
                </a:lnTo>
                <a:lnTo>
                  <a:pt x="21600" y="21316"/>
                </a:lnTo>
                <a:lnTo>
                  <a:pt x="0" y="21600"/>
                </a:lnTo>
                <a:lnTo>
                  <a:pt x="0" y="5116"/>
                </a:lnTo>
                <a:lnTo>
                  <a:pt x="2333" y="5116"/>
                </a:lnTo>
                <a:lnTo>
                  <a:pt x="2298" y="284"/>
                </a:lnTo>
                <a:close/>
                <a:moveTo>
                  <a:pt x="2298" y="284"/>
                </a:moveTo>
              </a:path>
            </a:pathLst>
          </a:custGeom>
          <a:solidFill>
            <a:schemeClr val="accent1">
              <a:alpha val="24706"/>
            </a:schemeClr>
          </a:solidFill>
          <a:ln>
            <a:noFill/>
          </a:ln>
          <a:effectLst>
            <a:outerShdw blurRad="38100" dist="23000" dir="5400000" algn="ctr" rotWithShape="0">
              <a:schemeClr val="bg2">
                <a:alpha val="34998"/>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52230" name="Rectangle 6"/>
          <p:cNvSpPr>
            <a:spLocks/>
          </p:cNvSpPr>
          <p:nvPr/>
        </p:nvSpPr>
        <p:spPr bwMode="auto">
          <a:xfrm>
            <a:off x="7008813" y="2498725"/>
            <a:ext cx="908050" cy="254000"/>
          </a:xfrm>
          <a:prstGeom prst="rect">
            <a:avLst/>
          </a:prstGeom>
          <a:noFill/>
          <a:ln w="9525">
            <a:noFill/>
            <a:round/>
            <a:headEnd/>
            <a:tailEnd/>
          </a:ln>
        </p:spPr>
        <p:txBody>
          <a:bodyPr wrap="none" lIns="38100" tIns="38100" rIns="38100" bIns="38100">
            <a:prstTxWarp prst="textNoShape">
              <a:avLst/>
            </a:prstTxWarp>
            <a:spAutoFit/>
          </a:bodyPr>
          <a:lstStyle/>
          <a:p>
            <a:pPr algn="l"/>
            <a:r>
              <a:rPr lang="en-US" sz="1200">
                <a:solidFill>
                  <a:schemeClr val="tx1"/>
                </a:solidFill>
                <a:latin typeface="Trebuchet MS" pitchFamily="-84" charset="0"/>
                <a:ea typeface="ＭＳ Ｐゴシック" pitchFamily="-84" charset="-128"/>
                <a:cs typeface="ＭＳ Ｐゴシック" pitchFamily="-84" charset="-128"/>
                <a:sym typeface="Trebuchet MS" pitchFamily="-84" charset="0"/>
              </a:rPr>
              <a:t>Royce, 1970</a:t>
            </a:r>
          </a:p>
        </p:txBody>
      </p:sp>
    </p:spTree>
  </p:cSld>
  <p:clrMapOvr>
    <a:masterClrMapping/>
  </p:clrMapOvr>
  <p:transition xmlns:p14="http://schemas.microsoft.com/office/powerpoint/2010/mai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3"/>
          <a:srcRect/>
          <a:stretch>
            <a:fillRect/>
          </a:stretch>
        </p:blipFill>
        <p:spPr bwMode="auto">
          <a:xfrm>
            <a:off x="609600" y="0"/>
            <a:ext cx="7997825" cy="6932613"/>
          </a:xfrm>
          <a:prstGeom prst="rect">
            <a:avLst/>
          </a:prstGeom>
          <a:noFill/>
          <a:ln w="9525">
            <a:noFill/>
            <a:miter lim="800000"/>
            <a:headEnd/>
            <a:tailEnd/>
          </a:ln>
        </p:spPr>
      </p:pic>
    </p:spTree>
  </p:cSld>
  <p:clrMapOvr>
    <a:masterClrMapping/>
  </p:clrMapOvr>
  <p:transition xmlns:p14="http://schemas.microsoft.com/office/powerpoint/2010/mai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4"/>
          <a:srcRect/>
          <a:stretch>
            <a:fillRect/>
          </a:stretch>
        </p:blipFill>
        <p:spPr bwMode="auto">
          <a:xfrm>
            <a:off x="285750" y="6481763"/>
            <a:ext cx="1143000" cy="249237"/>
          </a:xfrm>
          <a:prstGeom prst="rect">
            <a:avLst/>
          </a:prstGeom>
          <a:noFill/>
          <a:ln w="12700" cap="rnd">
            <a:noFill/>
            <a:round/>
            <a:headEnd/>
            <a:tailEnd/>
          </a:ln>
        </p:spPr>
      </p:pic>
      <p:sp>
        <p:nvSpPr>
          <p:cNvPr id="22530" name="Rectangle 2"/>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NASA</a:t>
            </a:r>
            <a:r>
              <a:rPr lang="ja-JP" altLang="en-US">
                <a:latin typeface="Arial" pitchFamily="-84" charset="0"/>
                <a:ea typeface="Arial" pitchFamily="-84" charset="0"/>
                <a:cs typeface="Arial" pitchFamily="-84" charset="0"/>
                <a:sym typeface="Arial" pitchFamily="-84" charset="0"/>
              </a:rPr>
              <a:t>’</a:t>
            </a:r>
            <a:r>
              <a:rPr lang="en-US" altLang="ja-JP">
                <a:latin typeface="Calibri" pitchFamily="-84" charset="0"/>
                <a:ea typeface="Calibri" pitchFamily="-84" charset="0"/>
                <a:cs typeface="Calibri" pitchFamily="-84" charset="0"/>
                <a:sym typeface="Calibri" pitchFamily="-84" charset="0"/>
              </a:rPr>
              <a:t>s defect density</a:t>
            </a:r>
            <a:endParaRPr lang="en-US">
              <a:latin typeface="Calibri" pitchFamily="-84" charset="0"/>
              <a:ea typeface="ヒラギノ角ゴ ProN W3" pitchFamily="-84" charset="-128"/>
              <a:cs typeface="ヒラギノ角ゴ ProN W3" pitchFamily="-84" charset="-128"/>
              <a:sym typeface="Calibri" pitchFamily="-84" charset="0"/>
            </a:endParaRPr>
          </a:p>
        </p:txBody>
      </p:sp>
      <p:graphicFrame>
        <p:nvGraphicFramePr>
          <p:cNvPr id="56323" name="Object 3"/>
          <p:cNvGraphicFramePr>
            <a:graphicFrameLocks/>
          </p:cNvGraphicFramePr>
          <p:nvPr/>
        </p:nvGraphicFramePr>
        <p:xfrm>
          <a:off x="1081088" y="646113"/>
          <a:ext cx="6831012" cy="5816600"/>
        </p:xfrm>
        <a:graphic>
          <a:graphicData uri="http://schemas.openxmlformats.org/presentationml/2006/ole">
            <mc:AlternateContent xmlns:mc="http://schemas.openxmlformats.org/markup-compatibility/2006">
              <mc:Choice xmlns:v="urn:schemas-microsoft-com:vml" Requires="v">
                <p:oleObj spid="_x0000_s56325" name="Chart" r:id="rId5" imgW="9596615" imgH="8172013" progId="MSGraph.Chart.8">
                  <p:embed/>
                </p:oleObj>
              </mc:Choice>
              <mc:Fallback>
                <p:oleObj name="Chart" r:id="rId5" imgW="9596615" imgH="8172013" progId="MSGraph.Chart.8">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088" y="646113"/>
                        <a:ext cx="6831012" cy="581660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22532" name="Group 4"/>
          <p:cNvGrpSpPr>
            <a:grpSpLocks/>
          </p:cNvGrpSpPr>
          <p:nvPr/>
        </p:nvGrpSpPr>
        <p:grpSpPr bwMode="auto">
          <a:xfrm>
            <a:off x="5588000" y="4343400"/>
            <a:ext cx="1676400" cy="1457325"/>
            <a:chOff x="0" y="0"/>
            <a:chExt cx="1056" cy="918"/>
          </a:xfrm>
        </p:grpSpPr>
        <p:sp>
          <p:nvSpPr>
            <p:cNvPr id="56325" name="Freeform 5"/>
            <p:cNvSpPr>
              <a:spLocks/>
            </p:cNvSpPr>
            <p:nvPr/>
          </p:nvSpPr>
          <p:spPr bwMode="auto">
            <a:xfrm>
              <a:off x="0" y="0"/>
              <a:ext cx="1056" cy="918"/>
            </a:xfrm>
            <a:custGeom>
              <a:avLst/>
              <a:gdLst>
                <a:gd name="T0" fmla="*/ 0 w 21600"/>
                <a:gd name="T1" fmla="*/ 0 h 21600"/>
                <a:gd name="T2" fmla="*/ 0 w 21600"/>
                <a:gd name="T3" fmla="*/ 0 h 21600"/>
                <a:gd name="T4" fmla="*/ 0 w 21600"/>
                <a:gd name="T5" fmla="*/ 0 h 21600"/>
                <a:gd name="T6" fmla="*/ 1 w 21600"/>
                <a:gd name="T7" fmla="*/ 0 h 21600"/>
                <a:gd name="T8" fmla="*/ 2 w 21600"/>
                <a:gd name="T9" fmla="*/ 0 h 21600"/>
                <a:gd name="T10" fmla="*/ 3 w 21600"/>
                <a:gd name="T11" fmla="*/ 0 h 21600"/>
                <a:gd name="T12" fmla="*/ 3 w 21600"/>
                <a:gd name="T13" fmla="*/ 1 h 21600"/>
                <a:gd name="T14" fmla="*/ 3 w 21600"/>
                <a:gd name="T15" fmla="*/ 1 h 21600"/>
                <a:gd name="T16" fmla="*/ 2 w 21600"/>
                <a:gd name="T17" fmla="*/ 1 h 21600"/>
                <a:gd name="T18" fmla="*/ 1 w 21600"/>
                <a:gd name="T19" fmla="*/ 1 h 21600"/>
                <a:gd name="T20" fmla="*/ 1 w 21600"/>
                <a:gd name="T21" fmla="*/ 2 h 21600"/>
                <a:gd name="T22" fmla="*/ 0 w 21600"/>
                <a:gd name="T23" fmla="*/ 1 h 21600"/>
                <a:gd name="T24" fmla="*/ 0 w 21600"/>
                <a:gd name="T25" fmla="*/ 1 h 21600"/>
                <a:gd name="T26" fmla="*/ 0 w 21600"/>
                <a:gd name="T27" fmla="*/ 1 h 21600"/>
                <a:gd name="T28" fmla="*/ 0 w 21600"/>
                <a:gd name="T29" fmla="*/ 1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0" y="3200"/>
                  </a:moveTo>
                  <a:cubicBezTo>
                    <a:pt x="0" y="1433"/>
                    <a:pt x="1245" y="0"/>
                    <a:pt x="2782" y="0"/>
                  </a:cubicBezTo>
                  <a:lnTo>
                    <a:pt x="3600" y="0"/>
                  </a:lnTo>
                  <a:lnTo>
                    <a:pt x="9000" y="0"/>
                  </a:lnTo>
                  <a:lnTo>
                    <a:pt x="18818" y="0"/>
                  </a:lnTo>
                  <a:cubicBezTo>
                    <a:pt x="20355" y="0"/>
                    <a:pt x="21600" y="1433"/>
                    <a:pt x="21600" y="3200"/>
                  </a:cubicBezTo>
                  <a:lnTo>
                    <a:pt x="21600" y="11200"/>
                  </a:lnTo>
                  <a:lnTo>
                    <a:pt x="21600" y="16000"/>
                  </a:lnTo>
                  <a:cubicBezTo>
                    <a:pt x="21600" y="17767"/>
                    <a:pt x="20355" y="19200"/>
                    <a:pt x="18818" y="19200"/>
                  </a:cubicBezTo>
                  <a:lnTo>
                    <a:pt x="9000" y="19200"/>
                  </a:lnTo>
                  <a:lnTo>
                    <a:pt x="6300" y="21600"/>
                  </a:lnTo>
                  <a:lnTo>
                    <a:pt x="3600" y="19200"/>
                  </a:lnTo>
                  <a:lnTo>
                    <a:pt x="2782" y="19200"/>
                  </a:lnTo>
                  <a:cubicBezTo>
                    <a:pt x="1245" y="19200"/>
                    <a:pt x="0" y="17767"/>
                    <a:pt x="0" y="16000"/>
                  </a:cubicBezTo>
                  <a:lnTo>
                    <a:pt x="0" y="11200"/>
                  </a:lnTo>
                  <a:lnTo>
                    <a:pt x="0" y="3200"/>
                  </a:lnTo>
                  <a:close/>
                  <a:moveTo>
                    <a:pt x="0" y="3200"/>
                  </a:moveTo>
                </a:path>
              </a:pathLst>
            </a:custGeom>
            <a:solidFill>
              <a:srgbClr val="F2CDCD"/>
            </a:solidFill>
            <a:ln w="19050" cap="flat">
              <a:solidFill>
                <a:srgbClr val="D86B6B"/>
              </a:solidFill>
              <a:prstDash val="solid"/>
              <a:round/>
              <a:headEnd type="none" w="med" len="med"/>
              <a:tailEnd type="none" w="med" len="med"/>
            </a:ln>
          </p:spPr>
          <p:txBody>
            <a:bodyPr lIns="0" tIns="0" rIns="0" bIns="0">
              <a:prstTxWarp prst="textNoShape">
                <a:avLst/>
              </a:prstTxWarp>
            </a:bodyPr>
            <a:lstStyle/>
            <a:p>
              <a:endParaRPr lang="en-US"/>
            </a:p>
          </p:txBody>
        </p:sp>
        <p:sp>
          <p:nvSpPr>
            <p:cNvPr id="56326" name="Rectangle 6"/>
            <p:cNvSpPr>
              <a:spLocks/>
            </p:cNvSpPr>
            <p:nvPr/>
          </p:nvSpPr>
          <p:spPr bwMode="auto">
            <a:xfrm>
              <a:off x="39" y="39"/>
              <a:ext cx="984" cy="632"/>
            </a:xfrm>
            <a:prstGeom prst="rect">
              <a:avLst/>
            </a:prstGeom>
            <a:noFill/>
            <a:ln w="9525">
              <a:noFill/>
              <a:round/>
              <a:headEnd/>
              <a:tailEnd/>
            </a:ln>
          </p:spPr>
          <p:txBody>
            <a:bodyPr lIns="38100" tIns="38100" rIns="38100" bIns="38100">
              <a:prstTxWarp prst="textNoShape">
                <a:avLst/>
              </a:prstTxWarp>
            </a:bodyPr>
            <a:lstStyle/>
            <a:p>
              <a:pPr algn="l">
                <a:spcBef>
                  <a:spcPts val="400"/>
                </a:spcBef>
              </a:pPr>
              <a:r>
                <a:rPr lang="en-US" sz="2000" b="1">
                  <a:solidFill>
                    <a:srgbClr val="771E1E"/>
                  </a:solidFill>
                  <a:latin typeface="Trebuchet MS" pitchFamily="-84" charset="0"/>
                  <a:ea typeface="ＭＳ Ｐゴシック" pitchFamily="-84" charset="-128"/>
                  <a:cs typeface="ＭＳ Ｐゴシック" pitchFamily="-84" charset="-128"/>
                  <a:sym typeface="Trebuchet MS" pitchFamily="-84" charset="0"/>
                </a:rPr>
                <a:t>0.004</a:t>
              </a:r>
              <a:endParaRPr lang="en-US" sz="1800">
                <a:solidFill>
                  <a:schemeClr val="tx1"/>
                </a:solidFill>
                <a:latin typeface="Arial" pitchFamily="-84" charset="0"/>
                <a:ea typeface="ＭＳ Ｐゴシック" pitchFamily="-84" charset="-128"/>
                <a:cs typeface="ＭＳ Ｐゴシック" pitchFamily="-84" charset="-128"/>
                <a:sym typeface="Arial" pitchFamily="-84" charset="0"/>
              </a:endParaRPr>
            </a:p>
            <a:p>
              <a:pPr algn="l">
                <a:spcBef>
                  <a:spcPts val="400"/>
                </a:spcBef>
              </a:pPr>
              <a:r>
                <a:rPr lang="en-US" sz="2000">
                  <a:solidFill>
                    <a:srgbClr val="771E1E"/>
                  </a:solidFill>
                  <a:latin typeface="Trebuchet MS" pitchFamily="-84" charset="0"/>
                  <a:ea typeface="ＭＳ Ｐゴシック" pitchFamily="-84" charset="-128"/>
                  <a:cs typeface="ＭＳ Ｐゴシック" pitchFamily="-84" charset="-128"/>
                  <a:sym typeface="Trebuchet MS" pitchFamily="-84" charset="0"/>
                </a:rPr>
                <a:t>Pretty good, right?</a:t>
              </a: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4"/>
          <a:srcRect/>
          <a:stretch>
            <a:fillRect/>
          </a:stretch>
        </p:blipFill>
        <p:spPr bwMode="auto">
          <a:xfrm>
            <a:off x="285750" y="6481763"/>
            <a:ext cx="1143000" cy="249237"/>
          </a:xfrm>
          <a:prstGeom prst="rect">
            <a:avLst/>
          </a:prstGeom>
          <a:noFill/>
          <a:ln w="12700" cap="rnd">
            <a:noFill/>
            <a:round/>
            <a:headEnd/>
            <a:tailEnd/>
          </a:ln>
        </p:spPr>
      </p:pic>
      <p:sp>
        <p:nvSpPr>
          <p:cNvPr id="24578" name="Rectangle 2"/>
          <p:cNvSpPr>
            <a:spLocks noGrp="1" noChangeArrowheads="1"/>
          </p:cNvSpPr>
          <p:nvPr>
            <p:ph type="title"/>
          </p:nvPr>
        </p:nvSpPr>
        <p:spPr/>
        <p:txBody>
          <a:bodyPr/>
          <a:lstStyle/>
          <a:p>
            <a:pPr eaLnBrk="1" hangingPunct="1"/>
            <a:r>
              <a:rPr lang="en-US">
                <a:latin typeface="Calibri" pitchFamily="-84" charset="0"/>
                <a:ea typeface="Calibri" pitchFamily="-84" charset="0"/>
                <a:cs typeface="Calibri" pitchFamily="-84" charset="0"/>
                <a:sym typeface="Calibri" pitchFamily="-84" charset="0"/>
              </a:rPr>
              <a:t>NASA</a:t>
            </a:r>
            <a:r>
              <a:rPr lang="ja-JP" altLang="en-US">
                <a:latin typeface="Arial" pitchFamily="-84" charset="0"/>
                <a:ea typeface="Arial" pitchFamily="-84" charset="0"/>
                <a:cs typeface="Arial" pitchFamily="-84" charset="0"/>
                <a:sym typeface="Arial" pitchFamily="-84" charset="0"/>
              </a:rPr>
              <a:t>’</a:t>
            </a:r>
            <a:r>
              <a:rPr lang="en-US" altLang="ja-JP">
                <a:latin typeface="Calibri" pitchFamily="-84" charset="0"/>
                <a:ea typeface="Calibri" pitchFamily="-84" charset="0"/>
                <a:cs typeface="Calibri" pitchFamily="-84" charset="0"/>
                <a:sym typeface="Calibri" pitchFamily="-84" charset="0"/>
              </a:rPr>
              <a:t>s defect density</a:t>
            </a:r>
            <a:endParaRPr lang="en-US">
              <a:latin typeface="Calibri" pitchFamily="-84" charset="0"/>
              <a:ea typeface="ヒラギノ角ゴ ProN W3" pitchFamily="-84" charset="-128"/>
              <a:cs typeface="ヒラギノ角ゴ ProN W3" pitchFamily="-84" charset="-128"/>
              <a:sym typeface="Calibri" pitchFamily="-84" charset="0"/>
            </a:endParaRPr>
          </a:p>
        </p:txBody>
      </p:sp>
      <p:graphicFrame>
        <p:nvGraphicFramePr>
          <p:cNvPr id="58371" name="Object 3"/>
          <p:cNvGraphicFramePr>
            <a:graphicFrameLocks/>
          </p:cNvGraphicFramePr>
          <p:nvPr/>
        </p:nvGraphicFramePr>
        <p:xfrm>
          <a:off x="327025" y="388938"/>
          <a:ext cx="3703638" cy="6064250"/>
        </p:xfrm>
        <a:graphic>
          <a:graphicData uri="http://schemas.openxmlformats.org/presentationml/2006/ole">
            <mc:AlternateContent xmlns:mc="http://schemas.openxmlformats.org/markup-compatibility/2006">
              <mc:Choice xmlns:v="urn:schemas-microsoft-com:vml" Requires="v">
                <p:oleObj spid="_x0000_s58374" name="Chart" r:id="rId5" imgW="5202679" imgH="8520635" progId="MSGraph.Chart.8">
                  <p:embed/>
                </p:oleObj>
              </mc:Choice>
              <mc:Fallback>
                <p:oleObj name="Chart" r:id="rId5" imgW="5202679" imgH="8520635" progId="MSGraph.Chart.8">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5" y="388938"/>
                        <a:ext cx="3703638" cy="606425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4580" name="Object 4"/>
          <p:cNvGraphicFramePr>
            <a:graphicFrameLocks/>
          </p:cNvGraphicFramePr>
          <p:nvPr/>
        </p:nvGraphicFramePr>
        <p:xfrm>
          <a:off x="4629150" y="750888"/>
          <a:ext cx="3751263" cy="5668962"/>
        </p:xfrm>
        <a:graphic>
          <a:graphicData uri="http://schemas.openxmlformats.org/presentationml/2006/ole">
            <mc:AlternateContent xmlns:mc="http://schemas.openxmlformats.org/markup-compatibility/2006">
              <mc:Choice xmlns:v="urn:schemas-microsoft-com:vml" Requires="v">
                <p:oleObj spid="_x0000_s58375" name="Chart" r:id="rId7" imgW="5271383" imgH="7966173" progId="MSGraph.Chart.8">
                  <p:embed/>
                </p:oleObj>
              </mc:Choice>
              <mc:Fallback>
                <p:oleObj name="Chart" r:id="rId7" imgW="5271383" imgH="7966173" progId="MSGraph.Chart.8">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9150" y="750888"/>
                        <a:ext cx="3751263" cy="56689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581" name="Oval 5"/>
          <p:cNvSpPr>
            <a:spLocks/>
          </p:cNvSpPr>
          <p:nvPr/>
        </p:nvSpPr>
        <p:spPr bwMode="auto">
          <a:xfrm>
            <a:off x="7226300" y="1955800"/>
            <a:ext cx="1066800" cy="685800"/>
          </a:xfrm>
          <a:prstGeom prst="ellipse">
            <a:avLst/>
          </a:prstGeom>
          <a:noFill/>
          <a:ln w="38100" cap="flat">
            <a:solidFill>
              <a:srgbClr val="FF6600"/>
            </a:solidFill>
            <a:prstDash val="solid"/>
            <a:round/>
            <a:headEnd type="none" w="med" len="med"/>
            <a:tailEnd type="none" w="med" len="med"/>
          </a:ln>
          <a:effectLst>
            <a:outerShdw blurRad="50800" dist="38099"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24582" name="Oval 6"/>
          <p:cNvSpPr>
            <a:spLocks/>
          </p:cNvSpPr>
          <p:nvPr/>
        </p:nvSpPr>
        <p:spPr bwMode="auto">
          <a:xfrm>
            <a:off x="5343525" y="5661025"/>
            <a:ext cx="1066800" cy="685800"/>
          </a:xfrm>
          <a:prstGeom prst="ellipse">
            <a:avLst/>
          </a:prstGeom>
          <a:noFill/>
          <a:ln w="38100" cap="flat">
            <a:solidFill>
              <a:srgbClr val="FF6600"/>
            </a:solidFill>
            <a:prstDash val="solid"/>
            <a:round/>
            <a:headEnd type="none" w="med" len="med"/>
            <a:tailEnd type="none" w="med" len="med"/>
          </a:ln>
          <a:effectLst>
            <a:outerShdw blurRad="50800" dist="38099"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58375" name="Rectangle 7"/>
          <p:cNvSpPr>
            <a:spLocks/>
          </p:cNvSpPr>
          <p:nvPr/>
        </p:nvSpPr>
        <p:spPr bwMode="auto">
          <a:xfrm>
            <a:off x="635000" y="1143000"/>
            <a:ext cx="3216275" cy="355600"/>
          </a:xfrm>
          <a:prstGeom prst="rect">
            <a:avLst/>
          </a:prstGeom>
          <a:noFill/>
          <a:ln w="12700">
            <a:noFill/>
            <a:miter lim="800000"/>
            <a:headEnd/>
            <a:tailEnd/>
          </a:ln>
        </p:spPr>
        <p:txBody>
          <a:bodyPr wrap="none" lIns="0" tIns="0" rIns="0" bIns="0">
            <a:prstTxWarp prst="textNoShape">
              <a:avLst/>
            </a:prstTxWarp>
            <a:spAutoFit/>
          </a:bodyPr>
          <a:lstStyle/>
          <a:p>
            <a:pPr algn="l"/>
            <a:r>
              <a:rPr lang="en-US" sz="1900" b="1">
                <a:solidFill>
                  <a:schemeClr val="tx1"/>
                </a:solidFill>
                <a:latin typeface="Trebuchet MS" pitchFamily="-84" charset="0"/>
                <a:ea typeface="ＭＳ Ｐゴシック" pitchFamily="-84" charset="-128"/>
                <a:cs typeface="ＭＳ Ｐゴシック" pitchFamily="-84" charset="-128"/>
                <a:sym typeface="Trebuchet MS" pitchFamily="-84" charset="0"/>
              </a:rPr>
              <a:t>Defect density (bugs / kloc)</a:t>
            </a:r>
          </a:p>
        </p:txBody>
      </p:sp>
      <p:sp>
        <p:nvSpPr>
          <p:cNvPr id="58376" name="Rectangle 8"/>
          <p:cNvSpPr>
            <a:spLocks/>
          </p:cNvSpPr>
          <p:nvPr/>
        </p:nvSpPr>
        <p:spPr bwMode="auto">
          <a:xfrm>
            <a:off x="5345113" y="1143000"/>
            <a:ext cx="2451100" cy="355600"/>
          </a:xfrm>
          <a:prstGeom prst="rect">
            <a:avLst/>
          </a:prstGeom>
          <a:noFill/>
          <a:ln w="12700">
            <a:noFill/>
            <a:miter lim="800000"/>
            <a:headEnd/>
            <a:tailEnd/>
          </a:ln>
        </p:spPr>
        <p:txBody>
          <a:bodyPr wrap="none" lIns="0" tIns="0" rIns="0" bIns="0">
            <a:prstTxWarp prst="textNoShape">
              <a:avLst/>
            </a:prstTxWarp>
            <a:spAutoFit/>
          </a:bodyPr>
          <a:lstStyle/>
          <a:p>
            <a:pPr algn="l"/>
            <a:r>
              <a:rPr lang="en-US" sz="1900" b="1">
                <a:solidFill>
                  <a:schemeClr val="tx1"/>
                </a:solidFill>
                <a:latin typeface="Trebuchet MS" pitchFamily="-84" charset="0"/>
                <a:ea typeface="ＭＳ Ｐゴシック" pitchFamily="-84" charset="-128"/>
                <a:cs typeface="ＭＳ Ｐゴシック" pitchFamily="-84" charset="-128"/>
                <a:sym typeface="Trebuchet MS" pitchFamily="-84" charset="0"/>
              </a:rPr>
              <a:t>Cost by lines of code</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80" grpId="0"/>
      <p:bldP spid="24581" grpId="0" animBg="1"/>
      <p:bldP spid="24582" grpId="0" animBg="1"/>
    </p:bldLst>
  </p:timing>
</p:sld>
</file>

<file path=ppt/theme/theme1.xml><?xml version="1.0" encoding="utf-8"?>
<a:theme xmlns:a="http://schemas.openxmlformats.org/drawingml/2006/main" name="Default - Title Slide, blank background">
  <a:themeElements>
    <a:clrScheme name="Default - Title Slide, blank backg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blank background">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blank backg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No Background, Title Only - No Graphics">
  <a:themeElements>
    <a:clrScheme name="Default - No Background, Title Only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No Background, Title Only - No Graphics">
      <a:majorFont>
        <a:latin typeface="Calibri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No Background, Title Only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 Title and Content">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Default - Title and Content">
      <a:majorFont>
        <a:latin typeface="Calibri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 No Background, Title Only">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Default - No Background, Title Only">
      <a:majorFont>
        <a:latin typeface="Calibri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No Background, 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 Title and Content - No Graphics">
  <a:themeElements>
    <a:clrScheme name="Default - Title and Content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 No Graphics">
      <a:majorFont>
        <a:latin typeface="Calibri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 Transiti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Default - Transition">
      <a:majorFont>
        <a:latin typeface="Calibri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ransi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TotalTime>
  <Pages>0</Pages>
  <Words>9658</Words>
  <Characters>0</Characters>
  <Application>Microsoft Macintosh PowerPoint</Application>
  <PresentationFormat>On-screen Show (4:3)</PresentationFormat>
  <Lines>0</Lines>
  <Paragraphs>785</Paragraphs>
  <Slides>38</Slides>
  <Notes>36</Notes>
  <HiddenSlides>0</HiddenSlides>
  <MMClips>0</MMClips>
  <ScaleCrop>false</ScaleCrop>
  <HeadingPairs>
    <vt:vector size="6" baseType="variant">
      <vt:variant>
        <vt:lpstr>Theme</vt:lpstr>
      </vt:variant>
      <vt:variant>
        <vt:i4>7</vt:i4>
      </vt:variant>
      <vt:variant>
        <vt:lpstr>Embedded OLE Servers</vt:lpstr>
      </vt:variant>
      <vt:variant>
        <vt:i4>2</vt:i4>
      </vt:variant>
      <vt:variant>
        <vt:lpstr>Slide Titles</vt:lpstr>
      </vt:variant>
      <vt:variant>
        <vt:i4>38</vt:i4>
      </vt:variant>
    </vt:vector>
  </HeadingPairs>
  <TitlesOfParts>
    <vt:vector size="47" baseType="lpstr">
      <vt:lpstr>Default - Title Slide, blank background</vt:lpstr>
      <vt:lpstr>Default - Title and Content</vt:lpstr>
      <vt:lpstr>Default - No Background, Title Only - No Graphics</vt:lpstr>
      <vt:lpstr>1_Default - Title and Content</vt:lpstr>
      <vt:lpstr>Default - No Background, Title Only</vt:lpstr>
      <vt:lpstr>Default - Title and Content - No Graphics</vt:lpstr>
      <vt:lpstr>Default - Transition</vt:lpstr>
      <vt:lpstr>Excel.Chart.8</vt:lpstr>
      <vt:lpstr>Chart</vt:lpstr>
      <vt:lpstr>PowerPoint Presentation</vt:lpstr>
      <vt:lpstr>What’s Coming…</vt:lpstr>
      <vt:lpstr>PowerPoint Presentation</vt:lpstr>
      <vt:lpstr>PowerPoint Presentation</vt:lpstr>
      <vt:lpstr>Software project outcomes</vt:lpstr>
      <vt:lpstr>That “Waterfall” diagram...</vt:lpstr>
      <vt:lpstr>PowerPoint Presentation</vt:lpstr>
      <vt:lpstr>NASA’s defect density</vt:lpstr>
      <vt:lpstr>NASA’s defect density</vt:lpstr>
      <vt:lpstr>100,000 x $850 = $85,000,000  EIGHTY-FIVE MILLION DOLLARS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Agile Manifesto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Evolution of Approaches</vt:lpstr>
      <vt:lpstr>It’s not either-or</vt:lpstr>
      <vt:lpstr>Let’s review</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Agile</dc:title>
  <dc:subject/>
  <dc:creator>Steven List</dc:creator>
  <cp:keywords/>
  <dc:description/>
  <cp:lastModifiedBy>Patti M</cp:lastModifiedBy>
  <cp:revision>6</cp:revision>
  <dcterms:created xsi:type="dcterms:W3CDTF">2012-01-09T10:34:27Z</dcterms:created>
  <dcterms:modified xsi:type="dcterms:W3CDTF">2012-02-23T03:41:45Z</dcterms:modified>
</cp:coreProperties>
</file>